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1"/>
  </p:notesMasterIdLst>
  <p:sldIdLst>
    <p:sldId id="447" r:id="rId2"/>
    <p:sldId id="449" r:id="rId3"/>
    <p:sldId id="450" r:id="rId4"/>
    <p:sldId id="451" r:id="rId5"/>
    <p:sldId id="452" r:id="rId6"/>
    <p:sldId id="453" r:id="rId7"/>
    <p:sldId id="454" r:id="rId8"/>
    <p:sldId id="455" r:id="rId9"/>
    <p:sldId id="456" r:id="rId10"/>
    <p:sldId id="457" r:id="rId11"/>
    <p:sldId id="458" r:id="rId12"/>
    <p:sldId id="459" r:id="rId13"/>
    <p:sldId id="460" r:id="rId14"/>
    <p:sldId id="461" r:id="rId15"/>
    <p:sldId id="462" r:id="rId16"/>
    <p:sldId id="463" r:id="rId17"/>
    <p:sldId id="464" r:id="rId18"/>
    <p:sldId id="465" r:id="rId19"/>
    <p:sldId id="466" r:id="rId20"/>
    <p:sldId id="467" r:id="rId21"/>
    <p:sldId id="468" r:id="rId22"/>
    <p:sldId id="469" r:id="rId23"/>
    <p:sldId id="470" r:id="rId24"/>
    <p:sldId id="471" r:id="rId25"/>
    <p:sldId id="472" r:id="rId26"/>
    <p:sldId id="473" r:id="rId27"/>
    <p:sldId id="474" r:id="rId28"/>
    <p:sldId id="475" r:id="rId29"/>
    <p:sldId id="476" r:id="rId30"/>
    <p:sldId id="477" r:id="rId31"/>
    <p:sldId id="478" r:id="rId32"/>
    <p:sldId id="479" r:id="rId33"/>
    <p:sldId id="480" r:id="rId34"/>
    <p:sldId id="481" r:id="rId35"/>
    <p:sldId id="482" r:id="rId36"/>
    <p:sldId id="483" r:id="rId37"/>
    <p:sldId id="484" r:id="rId38"/>
    <p:sldId id="485" r:id="rId39"/>
    <p:sldId id="486" r:id="rId40"/>
    <p:sldId id="487" r:id="rId41"/>
    <p:sldId id="488" r:id="rId42"/>
    <p:sldId id="489" r:id="rId43"/>
    <p:sldId id="490" r:id="rId44"/>
    <p:sldId id="491" r:id="rId45"/>
    <p:sldId id="492" r:id="rId46"/>
    <p:sldId id="493" r:id="rId47"/>
    <p:sldId id="494" r:id="rId48"/>
    <p:sldId id="435" r:id="rId49"/>
    <p:sldId id="436" r:id="rId50"/>
    <p:sldId id="437" r:id="rId51"/>
    <p:sldId id="444" r:id="rId52"/>
    <p:sldId id="445" r:id="rId53"/>
    <p:sldId id="446" r:id="rId54"/>
    <p:sldId id="438" r:id="rId55"/>
    <p:sldId id="439" r:id="rId56"/>
    <p:sldId id="440" r:id="rId57"/>
    <p:sldId id="394" r:id="rId58"/>
    <p:sldId id="395" r:id="rId59"/>
    <p:sldId id="396" r:id="rId60"/>
    <p:sldId id="397" r:id="rId61"/>
    <p:sldId id="398" r:id="rId62"/>
    <p:sldId id="399" r:id="rId63"/>
    <p:sldId id="400" r:id="rId64"/>
    <p:sldId id="401" r:id="rId65"/>
    <p:sldId id="402" r:id="rId66"/>
    <p:sldId id="403" r:id="rId67"/>
    <p:sldId id="404" r:id="rId68"/>
    <p:sldId id="405" r:id="rId69"/>
    <p:sldId id="442" r:id="rId70"/>
    <p:sldId id="443" r:id="rId71"/>
    <p:sldId id="408" r:id="rId72"/>
    <p:sldId id="409" r:id="rId73"/>
    <p:sldId id="410" r:id="rId74"/>
    <p:sldId id="411" r:id="rId75"/>
    <p:sldId id="412" r:id="rId76"/>
    <p:sldId id="413" r:id="rId77"/>
    <p:sldId id="414" r:id="rId78"/>
    <p:sldId id="415" r:id="rId79"/>
    <p:sldId id="416" r:id="rId8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69" autoAdjust="0"/>
  </p:normalViewPr>
  <p:slideViewPr>
    <p:cSldViewPr>
      <p:cViewPr varScale="1">
        <p:scale>
          <a:sx n="65" d="100"/>
          <a:sy n="65" d="100"/>
        </p:scale>
        <p:origin x="16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D3EBCF6B-2663-41A4-9D68-4AB3CEFCAE67}" type="datetimeFigureOut">
              <a:rPr lang="zh-CN" altLang="en-US"/>
              <a:pPr>
                <a:defRPr/>
              </a:pPr>
              <a:t>2019/12/6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AF724D84-FDD4-43F3-B78E-13D98411819C}" type="slidenum">
              <a:rPr lang="zh-CN" altLang="en-US"/>
              <a:pPr>
                <a:defRPr/>
              </a:pPr>
              <a:t>‹#›</a:t>
            </a:fld>
            <a:endParaRPr lang="zh-CN" altLang="en-US"/>
          </a:p>
        </p:txBody>
      </p:sp>
    </p:spTree>
    <p:extLst>
      <p:ext uri="{BB962C8B-B14F-4D97-AF65-F5344CB8AC3E}">
        <p14:creationId xmlns:p14="http://schemas.microsoft.com/office/powerpoint/2010/main" val="4478458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593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B851726F-7374-4291-9B6E-866ABE10E609}" type="slidenum">
              <a:rPr lang="en-US" altLang="zh-CN" b="0" smtClean="0"/>
              <a:pPr/>
              <a:t>51</a:t>
            </a:fld>
            <a:endParaRPr lang="en-US" altLang="zh-CN" b="0"/>
          </a:p>
        </p:txBody>
      </p:sp>
    </p:spTree>
    <p:extLst>
      <p:ext uri="{BB962C8B-B14F-4D97-AF65-F5344CB8AC3E}">
        <p14:creationId xmlns:p14="http://schemas.microsoft.com/office/powerpoint/2010/main" val="1989156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 name="灯片编号占位符 3"/>
          <p:cNvSpPr>
            <a:spLocks noGrp="1"/>
          </p:cNvSpPr>
          <p:nvPr>
            <p:ph type="sldNum" sz="quarter" idx="5"/>
          </p:nvPr>
        </p:nvSpPr>
        <p:spPr/>
        <p:txBody>
          <a:bodyPr/>
          <a:lstStyle/>
          <a:p>
            <a:pPr>
              <a:defRPr/>
            </a:pPr>
            <a:fld id="{F5570512-F0A6-44F8-A83D-D23477C55899}" type="slidenum">
              <a:rPr lang="zh-CN" altLang="en-US" smtClean="0"/>
              <a:pPr>
                <a:defRPr/>
              </a:pPr>
              <a:t>69</a:t>
            </a:fld>
            <a:endParaRPr lang="zh-CN" altLang="en-US"/>
          </a:p>
        </p:txBody>
      </p:sp>
    </p:spTree>
    <p:extLst>
      <p:ext uri="{BB962C8B-B14F-4D97-AF65-F5344CB8AC3E}">
        <p14:creationId xmlns:p14="http://schemas.microsoft.com/office/powerpoint/2010/main" val="2183836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 name="灯片编号占位符 3"/>
          <p:cNvSpPr>
            <a:spLocks noGrp="1"/>
          </p:cNvSpPr>
          <p:nvPr>
            <p:ph type="sldNum" sz="quarter" idx="5"/>
          </p:nvPr>
        </p:nvSpPr>
        <p:spPr/>
        <p:txBody>
          <a:bodyPr/>
          <a:lstStyle/>
          <a:p>
            <a:pPr>
              <a:defRPr/>
            </a:pPr>
            <a:fld id="{E805A63C-F47D-4534-B825-E263E9E9E799}" type="slidenum">
              <a:rPr lang="zh-CN" altLang="en-US" smtClean="0"/>
              <a:pPr>
                <a:defRPr/>
              </a:pPr>
              <a:t>70</a:t>
            </a:fld>
            <a:endParaRPr lang="zh-CN" altLang="en-US"/>
          </a:p>
        </p:txBody>
      </p:sp>
    </p:spTree>
    <p:extLst>
      <p:ext uri="{BB962C8B-B14F-4D97-AF65-F5344CB8AC3E}">
        <p14:creationId xmlns:p14="http://schemas.microsoft.com/office/powerpoint/2010/main" val="16466361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直角三角形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grpSp>
        <p:nvGrpSpPr>
          <p:cNvPr id="5" name="组合 15"/>
          <p:cNvGrpSpPr>
            <a:grpSpLocks/>
          </p:cNvGrpSpPr>
          <p:nvPr/>
        </p:nvGrpSpPr>
        <p:grpSpPr bwMode="auto">
          <a:xfrm>
            <a:off x="-3175" y="4953000"/>
            <a:ext cx="9147175" cy="1911350"/>
            <a:chOff x="-3765" y="4832896"/>
            <a:chExt cx="9147765" cy="2032192"/>
          </a:xfrm>
        </p:grpSpPr>
        <p:sp>
          <p:nvSpPr>
            <p:cNvPr id="6" name="任意多边形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a typeface="+mn-ea"/>
              </a:endParaRPr>
            </a:p>
          </p:txBody>
        </p:sp>
        <p:sp>
          <p:nvSpPr>
            <p:cNvPr id="7" name="任意多边形 18"/>
            <p:cNvSpPr>
              <a:spLocks/>
            </p:cNvSpPr>
            <p:nvPr/>
          </p:nvSpPr>
          <p:spPr bwMode="auto">
            <a:xfrm>
              <a:off x="35926" y="5135025"/>
              <a:ext cx="9108074" cy="838869"/>
            </a:xfrm>
            <a:custGeom>
              <a:avLst/>
              <a:gdLst>
                <a:gd name="T0" fmla="*/ 0 w 5760"/>
                <a:gd name="T1" fmla="*/ 0 h 528"/>
                <a:gd name="T2" fmla="*/ 2147483647 w 5760"/>
                <a:gd name="T3" fmla="*/ 0 h 528"/>
                <a:gd name="T4" fmla="*/ 2147483647 w 5760"/>
                <a:gd name="T5" fmla="*/ 2147483647 h 528"/>
                <a:gd name="T6" fmla="*/ 2147483647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zh-CN" altLang="en-US"/>
            </a:p>
          </p:txBody>
        </p:sp>
        <p:sp>
          <p:nvSpPr>
            <p:cNvPr id="8" name="任意多边形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0" name="直接连接符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标题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zh-CN" altLang="en-US"/>
              <a:t>单击此处编辑母版标题样式</a:t>
            </a:r>
            <a:endParaRPr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zh-CN" altLang="en-US"/>
              <a:t>单击此处编辑母版副标题样式</a:t>
            </a:r>
            <a:endParaRPr lang="en-US"/>
          </a:p>
        </p:txBody>
      </p:sp>
      <p:sp>
        <p:nvSpPr>
          <p:cNvPr id="11" name="日期占位符 29"/>
          <p:cNvSpPr>
            <a:spLocks noGrp="1"/>
          </p:cNvSpPr>
          <p:nvPr>
            <p:ph type="dt" sz="half" idx="10"/>
          </p:nvPr>
        </p:nvSpPr>
        <p:spPr/>
        <p:txBody>
          <a:bodyPr/>
          <a:lstStyle>
            <a:lvl1pPr>
              <a:defRPr>
                <a:solidFill>
                  <a:srgbClr val="FFFFFF"/>
                </a:solidFill>
              </a:defRPr>
            </a:lvl1pPr>
            <a:extLst/>
          </a:lstStyle>
          <a:p>
            <a:pPr>
              <a:defRPr/>
            </a:pPr>
            <a:fld id="{ABE62E3B-50C7-4584-8090-99E46CBF0940}" type="datetimeFigureOut">
              <a:rPr lang="zh-CN" altLang="en-US"/>
              <a:pPr>
                <a:defRPr/>
              </a:pPr>
              <a:t>2019/12/6</a:t>
            </a:fld>
            <a:endParaRPr lang="zh-CN" altLang="en-US"/>
          </a:p>
        </p:txBody>
      </p:sp>
      <p:sp>
        <p:nvSpPr>
          <p:cNvPr id="12" name="页脚占位符 18"/>
          <p:cNvSpPr>
            <a:spLocks noGrp="1"/>
          </p:cNvSpPr>
          <p:nvPr>
            <p:ph type="ftr" sz="quarter" idx="11"/>
          </p:nvPr>
        </p:nvSpPr>
        <p:spPr/>
        <p:txBody>
          <a:bodyPr/>
          <a:lstStyle>
            <a:lvl1pPr>
              <a:defRPr>
                <a:solidFill>
                  <a:schemeClr val="accent1">
                    <a:tint val="20000"/>
                  </a:schemeClr>
                </a:solidFill>
              </a:defRPr>
            </a:lvl1pPr>
            <a:extLst/>
          </a:lstStyle>
          <a:p>
            <a:pPr>
              <a:defRPr/>
            </a:pPr>
            <a:endParaRPr lang="zh-CN" altLang="en-US"/>
          </a:p>
        </p:txBody>
      </p:sp>
      <p:sp>
        <p:nvSpPr>
          <p:cNvPr id="13" name="灯片编号占位符 26"/>
          <p:cNvSpPr>
            <a:spLocks noGrp="1"/>
          </p:cNvSpPr>
          <p:nvPr>
            <p:ph type="sldNum" sz="quarter" idx="12"/>
          </p:nvPr>
        </p:nvSpPr>
        <p:spPr/>
        <p:txBody>
          <a:bodyPr/>
          <a:lstStyle>
            <a:lvl1pPr>
              <a:defRPr>
                <a:solidFill>
                  <a:srgbClr val="FFFFFF"/>
                </a:solidFill>
              </a:defRPr>
            </a:lvl1pPr>
            <a:extLst/>
          </a:lstStyle>
          <a:p>
            <a:pPr>
              <a:defRPr/>
            </a:pPr>
            <a:fld id="{2620577C-877F-47E4-8311-7CB34B133B2E}" type="slidenum">
              <a:rPr lang="zh-CN" altLang="en-US"/>
              <a:pPr>
                <a:defRPr/>
              </a:pPr>
              <a:t>‹#›</a:t>
            </a:fld>
            <a:endParaRPr lang="zh-CN" altLang="en-US"/>
          </a:p>
        </p:txBody>
      </p:sp>
    </p:spTree>
    <p:extLst>
      <p:ext uri="{BB962C8B-B14F-4D97-AF65-F5344CB8AC3E}">
        <p14:creationId xmlns:p14="http://schemas.microsoft.com/office/powerpoint/2010/main" val="4222741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1481329"/>
            <a:ext cx="8229600" cy="438607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9"/>
          <p:cNvSpPr>
            <a:spLocks noGrp="1"/>
          </p:cNvSpPr>
          <p:nvPr>
            <p:ph type="dt" sz="half" idx="10"/>
          </p:nvPr>
        </p:nvSpPr>
        <p:spPr/>
        <p:txBody>
          <a:bodyPr/>
          <a:lstStyle>
            <a:lvl1pPr>
              <a:defRPr/>
            </a:lvl1pPr>
          </a:lstStyle>
          <a:p>
            <a:pPr>
              <a:defRPr/>
            </a:pPr>
            <a:fld id="{BE039D77-5720-4D7C-8FE5-45018B575DD6}" type="datetimeFigureOut">
              <a:rPr lang="zh-CN" altLang="en-US"/>
              <a:pPr>
                <a:defRPr/>
              </a:pPr>
              <a:t>2019/12/6</a:t>
            </a:fld>
            <a:endParaRPr lang="zh-CN" altLang="en-US"/>
          </a:p>
        </p:txBody>
      </p:sp>
      <p:sp>
        <p:nvSpPr>
          <p:cNvPr id="5" name="页脚占位符 21"/>
          <p:cNvSpPr>
            <a:spLocks noGrp="1"/>
          </p:cNvSpPr>
          <p:nvPr>
            <p:ph type="ftr" sz="quarter" idx="11"/>
          </p:nvPr>
        </p:nvSpPr>
        <p:spPr/>
        <p:txBody>
          <a:bodyPr/>
          <a:lstStyle>
            <a:lvl1pPr>
              <a:defRPr/>
            </a:lvl1pPr>
          </a:lstStyle>
          <a:p>
            <a:pPr>
              <a:defRPr/>
            </a:pPr>
            <a:endParaRPr lang="zh-CN" altLang="en-US"/>
          </a:p>
        </p:txBody>
      </p:sp>
      <p:sp>
        <p:nvSpPr>
          <p:cNvPr id="6" name="灯片编号占位符 17"/>
          <p:cNvSpPr>
            <a:spLocks noGrp="1"/>
          </p:cNvSpPr>
          <p:nvPr>
            <p:ph type="sldNum" sz="quarter" idx="12"/>
          </p:nvPr>
        </p:nvSpPr>
        <p:spPr/>
        <p:txBody>
          <a:bodyPr/>
          <a:lstStyle>
            <a:lvl1pPr>
              <a:defRPr/>
            </a:lvl1pPr>
          </a:lstStyle>
          <a:p>
            <a:pPr>
              <a:defRPr/>
            </a:pPr>
            <a:fld id="{A78BC881-5C16-480E-9F0E-EDF646F34AA6}" type="slidenum">
              <a:rPr lang="zh-CN" altLang="en-US"/>
              <a:pPr>
                <a:defRPr/>
              </a:pPr>
              <a:t>‹#›</a:t>
            </a:fld>
            <a:endParaRPr lang="zh-CN" altLang="en-US"/>
          </a:p>
        </p:txBody>
      </p:sp>
    </p:spTree>
    <p:extLst>
      <p:ext uri="{BB962C8B-B14F-4D97-AF65-F5344CB8AC3E}">
        <p14:creationId xmlns:p14="http://schemas.microsoft.com/office/powerpoint/2010/main" val="1938010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274641"/>
            <a:ext cx="6324600" cy="559276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9"/>
          <p:cNvSpPr>
            <a:spLocks noGrp="1"/>
          </p:cNvSpPr>
          <p:nvPr>
            <p:ph type="dt" sz="half" idx="10"/>
          </p:nvPr>
        </p:nvSpPr>
        <p:spPr/>
        <p:txBody>
          <a:bodyPr/>
          <a:lstStyle>
            <a:lvl1pPr>
              <a:defRPr/>
            </a:lvl1pPr>
          </a:lstStyle>
          <a:p>
            <a:pPr>
              <a:defRPr/>
            </a:pPr>
            <a:fld id="{08C55C97-254F-4F23-BF0F-BD2D6F93C0AE}" type="datetimeFigureOut">
              <a:rPr lang="zh-CN" altLang="en-US"/>
              <a:pPr>
                <a:defRPr/>
              </a:pPr>
              <a:t>2019/12/6</a:t>
            </a:fld>
            <a:endParaRPr lang="zh-CN" altLang="en-US"/>
          </a:p>
        </p:txBody>
      </p:sp>
      <p:sp>
        <p:nvSpPr>
          <p:cNvPr id="5" name="页脚占位符 21"/>
          <p:cNvSpPr>
            <a:spLocks noGrp="1"/>
          </p:cNvSpPr>
          <p:nvPr>
            <p:ph type="ftr" sz="quarter" idx="11"/>
          </p:nvPr>
        </p:nvSpPr>
        <p:spPr/>
        <p:txBody>
          <a:bodyPr/>
          <a:lstStyle>
            <a:lvl1pPr>
              <a:defRPr/>
            </a:lvl1pPr>
          </a:lstStyle>
          <a:p>
            <a:pPr>
              <a:defRPr/>
            </a:pPr>
            <a:endParaRPr lang="zh-CN" altLang="en-US"/>
          </a:p>
        </p:txBody>
      </p:sp>
      <p:sp>
        <p:nvSpPr>
          <p:cNvPr id="6" name="灯片编号占位符 17"/>
          <p:cNvSpPr>
            <a:spLocks noGrp="1"/>
          </p:cNvSpPr>
          <p:nvPr>
            <p:ph type="sldNum" sz="quarter" idx="12"/>
          </p:nvPr>
        </p:nvSpPr>
        <p:spPr/>
        <p:txBody>
          <a:bodyPr/>
          <a:lstStyle>
            <a:lvl1pPr>
              <a:defRPr/>
            </a:lvl1pPr>
          </a:lstStyle>
          <a:p>
            <a:pPr>
              <a:defRPr/>
            </a:pPr>
            <a:fld id="{C5BBE46D-671E-4F2C-B293-93DFCA27D6AC}" type="slidenum">
              <a:rPr lang="zh-CN" altLang="en-US"/>
              <a:pPr>
                <a:defRPr/>
              </a:pPr>
              <a:t>‹#›</a:t>
            </a:fld>
            <a:endParaRPr lang="zh-CN" altLang="en-US"/>
          </a:p>
        </p:txBody>
      </p:sp>
    </p:spTree>
    <p:extLst>
      <p:ext uri="{BB962C8B-B14F-4D97-AF65-F5344CB8AC3E}">
        <p14:creationId xmlns:p14="http://schemas.microsoft.com/office/powerpoint/2010/main" val="2414089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标题 6"/>
          <p:cNvSpPr>
            <a:spLocks noGrp="1"/>
          </p:cNvSpPr>
          <p:nvPr>
            <p:ph type="title"/>
          </p:nvPr>
        </p:nvSpPr>
        <p:spPr/>
        <p:txBody>
          <a:bodyPr rtlCol="0"/>
          <a:lstStyle/>
          <a:p>
            <a:r>
              <a:rPr lang="zh-CN" altLang="en-US"/>
              <a:t>单击此处编辑母版标题样式</a:t>
            </a:r>
            <a:endParaRPr lang="en-US"/>
          </a:p>
        </p:txBody>
      </p:sp>
      <p:sp>
        <p:nvSpPr>
          <p:cNvPr id="4" name="日期占位符 9"/>
          <p:cNvSpPr>
            <a:spLocks noGrp="1"/>
          </p:cNvSpPr>
          <p:nvPr>
            <p:ph type="dt" sz="half" idx="10"/>
          </p:nvPr>
        </p:nvSpPr>
        <p:spPr/>
        <p:txBody>
          <a:bodyPr/>
          <a:lstStyle>
            <a:lvl1pPr>
              <a:defRPr/>
            </a:lvl1pPr>
          </a:lstStyle>
          <a:p>
            <a:pPr>
              <a:defRPr/>
            </a:pPr>
            <a:fld id="{C06D7353-96B9-4A11-84FF-FFE013197C57}" type="datetimeFigureOut">
              <a:rPr lang="zh-CN" altLang="en-US"/>
              <a:pPr>
                <a:defRPr/>
              </a:pPr>
              <a:t>2019/12/6</a:t>
            </a:fld>
            <a:endParaRPr lang="zh-CN" altLang="en-US"/>
          </a:p>
        </p:txBody>
      </p:sp>
      <p:sp>
        <p:nvSpPr>
          <p:cNvPr id="5" name="页脚占位符 21"/>
          <p:cNvSpPr>
            <a:spLocks noGrp="1"/>
          </p:cNvSpPr>
          <p:nvPr>
            <p:ph type="ftr" sz="quarter" idx="11"/>
          </p:nvPr>
        </p:nvSpPr>
        <p:spPr/>
        <p:txBody>
          <a:bodyPr/>
          <a:lstStyle>
            <a:lvl1pPr>
              <a:defRPr/>
            </a:lvl1pPr>
          </a:lstStyle>
          <a:p>
            <a:pPr>
              <a:defRPr/>
            </a:pPr>
            <a:endParaRPr lang="zh-CN" altLang="en-US"/>
          </a:p>
        </p:txBody>
      </p:sp>
      <p:sp>
        <p:nvSpPr>
          <p:cNvPr id="6" name="灯片编号占位符 17"/>
          <p:cNvSpPr>
            <a:spLocks noGrp="1"/>
          </p:cNvSpPr>
          <p:nvPr>
            <p:ph type="sldNum" sz="quarter" idx="12"/>
          </p:nvPr>
        </p:nvSpPr>
        <p:spPr/>
        <p:txBody>
          <a:bodyPr/>
          <a:lstStyle>
            <a:lvl1pPr>
              <a:defRPr/>
            </a:lvl1pPr>
          </a:lstStyle>
          <a:p>
            <a:pPr>
              <a:defRPr/>
            </a:pPr>
            <a:fld id="{2AAAA786-7E63-43EB-8DCE-B0CB74FB0AAE}" type="slidenum">
              <a:rPr lang="zh-CN" altLang="en-US"/>
              <a:pPr>
                <a:defRPr/>
              </a:pPr>
              <a:t>‹#›</a:t>
            </a:fld>
            <a:endParaRPr lang="zh-CN" altLang="en-US"/>
          </a:p>
        </p:txBody>
      </p:sp>
    </p:spTree>
    <p:extLst>
      <p:ext uri="{BB962C8B-B14F-4D97-AF65-F5344CB8AC3E}">
        <p14:creationId xmlns:p14="http://schemas.microsoft.com/office/powerpoint/2010/main" val="330842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燕尾形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dirty="0"/>
          </a:p>
        </p:txBody>
      </p:sp>
      <p:sp>
        <p:nvSpPr>
          <p:cNvPr id="5" name="燕尾形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dirty="0"/>
          </a:p>
        </p:txBody>
      </p:sp>
      <p:sp>
        <p:nvSpPr>
          <p:cNvPr id="2" name="标题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zh-CN" altLang="en-US"/>
              <a:t>单击此处编辑母版标题样式</a:t>
            </a:r>
            <a:endParaRPr lang="en-US"/>
          </a:p>
        </p:txBody>
      </p:sp>
      <p:sp>
        <p:nvSpPr>
          <p:cNvPr id="3" name="文本占位符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zh-CN" altLang="en-US"/>
              <a:t>单击此处编辑母版文本样式</a:t>
            </a:r>
          </a:p>
        </p:txBody>
      </p:sp>
      <p:sp>
        <p:nvSpPr>
          <p:cNvPr id="6" name="日期占位符 3"/>
          <p:cNvSpPr>
            <a:spLocks noGrp="1"/>
          </p:cNvSpPr>
          <p:nvPr>
            <p:ph type="dt" sz="half" idx="10"/>
          </p:nvPr>
        </p:nvSpPr>
        <p:spPr/>
        <p:txBody>
          <a:bodyPr/>
          <a:lstStyle>
            <a:lvl1pPr>
              <a:defRPr/>
            </a:lvl1pPr>
            <a:extLst/>
          </a:lstStyle>
          <a:p>
            <a:pPr>
              <a:defRPr/>
            </a:pPr>
            <a:fld id="{762D189B-5456-49FE-AD49-24FEFB2880E9}" type="datetimeFigureOut">
              <a:rPr lang="zh-CN" altLang="en-US"/>
              <a:pPr>
                <a:defRPr/>
              </a:pPr>
              <a:t>2019/12/6</a:t>
            </a:fld>
            <a:endParaRPr lang="zh-CN" altLang="en-US"/>
          </a:p>
        </p:txBody>
      </p:sp>
      <p:sp>
        <p:nvSpPr>
          <p:cNvPr id="7" name="页脚占位符 4"/>
          <p:cNvSpPr>
            <a:spLocks noGrp="1"/>
          </p:cNvSpPr>
          <p:nvPr>
            <p:ph type="ftr" sz="quarter" idx="11"/>
          </p:nvPr>
        </p:nvSpPr>
        <p:spPr/>
        <p:txBody>
          <a:bodyPr/>
          <a:lstStyle>
            <a:lvl1pPr>
              <a:defRPr/>
            </a:lvl1pPr>
            <a:extLst/>
          </a:lstStyle>
          <a:p>
            <a:pPr>
              <a:defRPr/>
            </a:pPr>
            <a:endParaRPr lang="zh-CN" altLang="en-US"/>
          </a:p>
        </p:txBody>
      </p:sp>
      <p:sp>
        <p:nvSpPr>
          <p:cNvPr id="8" name="灯片编号占位符 5"/>
          <p:cNvSpPr>
            <a:spLocks noGrp="1"/>
          </p:cNvSpPr>
          <p:nvPr>
            <p:ph type="sldNum" sz="quarter" idx="12"/>
          </p:nvPr>
        </p:nvSpPr>
        <p:spPr/>
        <p:txBody>
          <a:bodyPr/>
          <a:lstStyle>
            <a:lvl1pPr>
              <a:defRPr/>
            </a:lvl1pPr>
            <a:extLst/>
          </a:lstStyle>
          <a:p>
            <a:pPr>
              <a:defRPr/>
            </a:pPr>
            <a:fld id="{92D12547-C7C5-4A40-AE85-CF34F6CAA081}" type="slidenum">
              <a:rPr lang="zh-CN" altLang="en-US"/>
              <a:pPr>
                <a:defRPr/>
              </a:pPr>
              <a:t>‹#›</a:t>
            </a:fld>
            <a:endParaRPr lang="zh-CN" altLang="en-US"/>
          </a:p>
        </p:txBody>
      </p:sp>
    </p:spTree>
    <p:extLst>
      <p:ext uri="{BB962C8B-B14F-4D97-AF65-F5344CB8AC3E}">
        <p14:creationId xmlns:p14="http://schemas.microsoft.com/office/powerpoint/2010/main" val="263733007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8" name="标题 7"/>
          <p:cNvSpPr>
            <a:spLocks noGrp="1"/>
          </p:cNvSpPr>
          <p:nvPr>
            <p:ph type="title"/>
          </p:nvPr>
        </p:nvSpPr>
        <p:spPr/>
        <p:txBody>
          <a:bodyPr rtlCol="0"/>
          <a:lstStyle/>
          <a:p>
            <a:r>
              <a:rPr lang="zh-CN" altLang="en-US"/>
              <a:t>单击此处编辑母版标题样式</a:t>
            </a:r>
            <a:endParaRPr lang="en-US"/>
          </a:p>
        </p:txBody>
      </p:sp>
      <p:sp>
        <p:nvSpPr>
          <p:cNvPr id="5" name="日期占位符 4"/>
          <p:cNvSpPr>
            <a:spLocks noGrp="1"/>
          </p:cNvSpPr>
          <p:nvPr>
            <p:ph type="dt" sz="half" idx="10"/>
          </p:nvPr>
        </p:nvSpPr>
        <p:spPr/>
        <p:txBody>
          <a:bodyPr/>
          <a:lstStyle>
            <a:lvl1pPr>
              <a:defRPr/>
            </a:lvl1pPr>
            <a:extLst/>
          </a:lstStyle>
          <a:p>
            <a:pPr>
              <a:defRPr/>
            </a:pPr>
            <a:fld id="{917C9C85-8A30-4AE8-997B-45AEF8EBC436}" type="datetimeFigureOut">
              <a:rPr lang="zh-CN" altLang="en-US"/>
              <a:pPr>
                <a:defRPr/>
              </a:pPr>
              <a:t>2019/12/6</a:t>
            </a:fld>
            <a:endParaRPr lang="zh-CN" altLang="en-US"/>
          </a:p>
        </p:txBody>
      </p:sp>
      <p:sp>
        <p:nvSpPr>
          <p:cNvPr id="6" name="页脚占位符 5"/>
          <p:cNvSpPr>
            <a:spLocks noGrp="1"/>
          </p:cNvSpPr>
          <p:nvPr>
            <p:ph type="ftr" sz="quarter" idx="11"/>
          </p:nvPr>
        </p:nvSpPr>
        <p:spPr/>
        <p:txBody>
          <a:bodyPr/>
          <a:lstStyle>
            <a:lvl1pPr>
              <a:defRPr/>
            </a:lvl1pPr>
            <a:extLst/>
          </a:lstStyle>
          <a:p>
            <a:pPr>
              <a:defRPr/>
            </a:pPr>
            <a:endParaRPr lang="zh-CN" altLang="en-US"/>
          </a:p>
        </p:txBody>
      </p:sp>
      <p:sp>
        <p:nvSpPr>
          <p:cNvPr id="7" name="灯片编号占位符 6"/>
          <p:cNvSpPr>
            <a:spLocks noGrp="1"/>
          </p:cNvSpPr>
          <p:nvPr>
            <p:ph type="sldNum" sz="quarter" idx="12"/>
          </p:nvPr>
        </p:nvSpPr>
        <p:spPr/>
        <p:txBody>
          <a:bodyPr/>
          <a:lstStyle>
            <a:lvl1pPr>
              <a:defRPr/>
            </a:lvl1pPr>
            <a:extLst/>
          </a:lstStyle>
          <a:p>
            <a:pPr>
              <a:defRPr/>
            </a:pPr>
            <a:fld id="{A441B822-1499-4881-991F-D719E18BCA67}" type="slidenum">
              <a:rPr lang="zh-CN" altLang="en-US"/>
              <a:pPr>
                <a:defRPr/>
              </a:pPr>
              <a:t>‹#›</a:t>
            </a:fld>
            <a:endParaRPr lang="zh-CN" altLang="en-US"/>
          </a:p>
        </p:txBody>
      </p:sp>
    </p:spTree>
    <p:extLst>
      <p:ext uri="{BB962C8B-B14F-4D97-AF65-F5344CB8AC3E}">
        <p14:creationId xmlns:p14="http://schemas.microsoft.com/office/powerpoint/2010/main" val="140010904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lstStyle>
            <a:lvl1pPr>
              <a:defRPr/>
            </a:lvl1pPr>
            <a:extLst/>
          </a:lstStyle>
          <a:p>
            <a:r>
              <a:rPr lang="zh-CN" altLang="en-US"/>
              <a:t>单击此处编辑母版标题样式</a:t>
            </a:r>
            <a:endParaRPr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zh-CN" altLang="en-US"/>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zh-CN" altLang="en-US"/>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p:cNvSpPr>
            <a:spLocks noGrp="1"/>
          </p:cNvSpPr>
          <p:nvPr>
            <p:ph type="dt" sz="half" idx="10"/>
          </p:nvPr>
        </p:nvSpPr>
        <p:spPr/>
        <p:txBody>
          <a:bodyPr/>
          <a:lstStyle>
            <a:lvl1pPr>
              <a:defRPr/>
            </a:lvl1pPr>
            <a:extLst/>
          </a:lstStyle>
          <a:p>
            <a:pPr>
              <a:defRPr/>
            </a:pPr>
            <a:fld id="{F3626DAF-F249-4442-BC55-A4B3A27CB7BA}" type="datetimeFigureOut">
              <a:rPr lang="zh-CN" altLang="en-US"/>
              <a:pPr>
                <a:defRPr/>
              </a:pPr>
              <a:t>2019/12/6</a:t>
            </a:fld>
            <a:endParaRPr lang="zh-CN" altLang="en-US"/>
          </a:p>
        </p:txBody>
      </p:sp>
      <p:sp>
        <p:nvSpPr>
          <p:cNvPr id="8" name="页脚占位符 7"/>
          <p:cNvSpPr>
            <a:spLocks noGrp="1"/>
          </p:cNvSpPr>
          <p:nvPr>
            <p:ph type="ftr" sz="quarter" idx="11"/>
          </p:nvPr>
        </p:nvSpPr>
        <p:spPr/>
        <p:txBody>
          <a:bodyPr/>
          <a:lstStyle>
            <a:lvl1pPr>
              <a:defRPr/>
            </a:lvl1pPr>
            <a:extLst/>
          </a:lstStyle>
          <a:p>
            <a:pPr>
              <a:defRPr/>
            </a:pPr>
            <a:endParaRPr lang="zh-CN" altLang="en-US"/>
          </a:p>
        </p:txBody>
      </p:sp>
      <p:sp>
        <p:nvSpPr>
          <p:cNvPr id="9" name="灯片编号占位符 8"/>
          <p:cNvSpPr>
            <a:spLocks noGrp="1"/>
          </p:cNvSpPr>
          <p:nvPr>
            <p:ph type="sldNum" sz="quarter" idx="12"/>
          </p:nvPr>
        </p:nvSpPr>
        <p:spPr/>
        <p:txBody>
          <a:bodyPr/>
          <a:lstStyle>
            <a:lvl1pPr>
              <a:defRPr/>
            </a:lvl1pPr>
            <a:extLst/>
          </a:lstStyle>
          <a:p>
            <a:pPr>
              <a:defRPr/>
            </a:pPr>
            <a:fld id="{BDEE2B8F-695E-4016-96D0-2AAF6304AD08}" type="slidenum">
              <a:rPr lang="zh-CN" altLang="en-US"/>
              <a:pPr>
                <a:defRPr/>
              </a:pPr>
              <a:t>‹#›</a:t>
            </a:fld>
            <a:endParaRPr lang="zh-CN" altLang="en-US"/>
          </a:p>
        </p:txBody>
      </p:sp>
    </p:spTree>
    <p:extLst>
      <p:ext uri="{BB962C8B-B14F-4D97-AF65-F5344CB8AC3E}">
        <p14:creationId xmlns:p14="http://schemas.microsoft.com/office/powerpoint/2010/main" val="250635433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p>
            <a:r>
              <a:rPr lang="zh-CN" altLang="en-US"/>
              <a:t>单击此处编辑母版标题样式</a:t>
            </a:r>
            <a:endParaRPr lang="en-US"/>
          </a:p>
        </p:txBody>
      </p:sp>
      <p:sp>
        <p:nvSpPr>
          <p:cNvPr id="3" name="日期占位符 2"/>
          <p:cNvSpPr>
            <a:spLocks noGrp="1"/>
          </p:cNvSpPr>
          <p:nvPr>
            <p:ph type="dt" sz="half" idx="10"/>
          </p:nvPr>
        </p:nvSpPr>
        <p:spPr/>
        <p:txBody>
          <a:bodyPr/>
          <a:lstStyle>
            <a:lvl1pPr>
              <a:defRPr/>
            </a:lvl1pPr>
            <a:extLst/>
          </a:lstStyle>
          <a:p>
            <a:pPr>
              <a:defRPr/>
            </a:pPr>
            <a:fld id="{0935DADC-3909-4E5D-A9AB-7208D36A598C}" type="datetimeFigureOut">
              <a:rPr lang="zh-CN" altLang="en-US"/>
              <a:pPr>
                <a:defRPr/>
              </a:pPr>
              <a:t>2019/12/6</a:t>
            </a:fld>
            <a:endParaRPr lang="zh-CN" altLang="en-US"/>
          </a:p>
        </p:txBody>
      </p:sp>
      <p:sp>
        <p:nvSpPr>
          <p:cNvPr id="4" name="页脚占位符 3"/>
          <p:cNvSpPr>
            <a:spLocks noGrp="1"/>
          </p:cNvSpPr>
          <p:nvPr>
            <p:ph type="ftr" sz="quarter" idx="11"/>
          </p:nvPr>
        </p:nvSpPr>
        <p:spPr/>
        <p:txBody>
          <a:bodyPr/>
          <a:lstStyle>
            <a:lvl1pPr>
              <a:defRPr/>
            </a:lvl1pPr>
            <a:extLst/>
          </a:lstStyle>
          <a:p>
            <a:pPr>
              <a:defRPr/>
            </a:pPr>
            <a:endParaRPr lang="zh-CN" altLang="en-US"/>
          </a:p>
        </p:txBody>
      </p:sp>
      <p:sp>
        <p:nvSpPr>
          <p:cNvPr id="5" name="灯片编号占位符 4"/>
          <p:cNvSpPr>
            <a:spLocks noGrp="1"/>
          </p:cNvSpPr>
          <p:nvPr>
            <p:ph type="sldNum" sz="quarter" idx="12"/>
          </p:nvPr>
        </p:nvSpPr>
        <p:spPr/>
        <p:txBody>
          <a:bodyPr/>
          <a:lstStyle>
            <a:lvl1pPr>
              <a:defRPr/>
            </a:lvl1pPr>
            <a:extLst/>
          </a:lstStyle>
          <a:p>
            <a:pPr>
              <a:defRPr/>
            </a:pPr>
            <a:fld id="{E06B1B76-CBED-4158-8D10-AE963C7318BF}" type="slidenum">
              <a:rPr lang="zh-CN" altLang="en-US"/>
              <a:pPr>
                <a:defRPr/>
              </a:pPr>
              <a:t>‹#›</a:t>
            </a:fld>
            <a:endParaRPr lang="zh-CN" altLang="en-US"/>
          </a:p>
        </p:txBody>
      </p:sp>
    </p:spTree>
    <p:extLst>
      <p:ext uri="{BB962C8B-B14F-4D97-AF65-F5344CB8AC3E}">
        <p14:creationId xmlns:p14="http://schemas.microsoft.com/office/powerpoint/2010/main" val="73829750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p:txBody>
          <a:bodyPr/>
          <a:lstStyle>
            <a:lvl1pPr>
              <a:defRPr/>
            </a:lvl1pPr>
          </a:lstStyle>
          <a:p>
            <a:pPr>
              <a:defRPr/>
            </a:pPr>
            <a:fld id="{9C335D65-2625-40BB-BA9C-C8069BF88410}" type="datetimeFigureOut">
              <a:rPr lang="zh-CN" altLang="en-US"/>
              <a:pPr>
                <a:defRPr/>
              </a:pPr>
              <a:t>2019/12/6</a:t>
            </a:fld>
            <a:endParaRPr lang="zh-CN" altLang="en-US"/>
          </a:p>
        </p:txBody>
      </p:sp>
      <p:sp>
        <p:nvSpPr>
          <p:cNvPr id="3" name="页脚占位符 21"/>
          <p:cNvSpPr>
            <a:spLocks noGrp="1"/>
          </p:cNvSpPr>
          <p:nvPr>
            <p:ph type="ftr" sz="quarter" idx="11"/>
          </p:nvPr>
        </p:nvSpPr>
        <p:spPr/>
        <p:txBody>
          <a:bodyPr/>
          <a:lstStyle>
            <a:lvl1pPr>
              <a:defRPr/>
            </a:lvl1pPr>
          </a:lstStyle>
          <a:p>
            <a:pPr>
              <a:defRPr/>
            </a:pPr>
            <a:endParaRPr lang="zh-CN" altLang="en-US"/>
          </a:p>
        </p:txBody>
      </p:sp>
      <p:sp>
        <p:nvSpPr>
          <p:cNvPr id="4" name="灯片编号占位符 17"/>
          <p:cNvSpPr>
            <a:spLocks noGrp="1"/>
          </p:cNvSpPr>
          <p:nvPr>
            <p:ph type="sldNum" sz="quarter" idx="12"/>
          </p:nvPr>
        </p:nvSpPr>
        <p:spPr/>
        <p:txBody>
          <a:bodyPr/>
          <a:lstStyle>
            <a:lvl1pPr>
              <a:defRPr/>
            </a:lvl1pPr>
          </a:lstStyle>
          <a:p>
            <a:pPr>
              <a:defRPr/>
            </a:pPr>
            <a:fld id="{272443D5-AB40-4FDA-A469-DF0018E4346F}" type="slidenum">
              <a:rPr lang="zh-CN" altLang="en-US"/>
              <a:pPr>
                <a:defRPr/>
              </a:pPr>
              <a:t>‹#›</a:t>
            </a:fld>
            <a:endParaRPr lang="zh-CN" altLang="en-US"/>
          </a:p>
        </p:txBody>
      </p:sp>
    </p:spTree>
    <p:extLst>
      <p:ext uri="{BB962C8B-B14F-4D97-AF65-F5344CB8AC3E}">
        <p14:creationId xmlns:p14="http://schemas.microsoft.com/office/powerpoint/2010/main" val="346878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zh-CN" altLang="en-US"/>
              <a:t>单击此处编辑母版标题样式</a:t>
            </a:r>
            <a:endParaRPr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zh-CN" altLang="en-US"/>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p:cNvSpPr>
            <a:spLocks noGrp="1"/>
          </p:cNvSpPr>
          <p:nvPr>
            <p:ph type="dt" sz="half" idx="10"/>
          </p:nvPr>
        </p:nvSpPr>
        <p:spPr/>
        <p:txBody>
          <a:bodyPr/>
          <a:lstStyle>
            <a:lvl1pPr>
              <a:defRPr/>
            </a:lvl1pPr>
            <a:extLst/>
          </a:lstStyle>
          <a:p>
            <a:pPr>
              <a:defRPr/>
            </a:pPr>
            <a:fld id="{C6B8746C-5913-427B-B426-C41A3568D5A9}" type="datetimeFigureOut">
              <a:rPr lang="zh-CN" altLang="en-US"/>
              <a:pPr>
                <a:defRPr/>
              </a:pPr>
              <a:t>2019/12/6</a:t>
            </a:fld>
            <a:endParaRPr lang="zh-CN" altLang="en-US"/>
          </a:p>
        </p:txBody>
      </p:sp>
      <p:sp>
        <p:nvSpPr>
          <p:cNvPr id="6" name="页脚占位符 5"/>
          <p:cNvSpPr>
            <a:spLocks noGrp="1"/>
          </p:cNvSpPr>
          <p:nvPr>
            <p:ph type="ftr" sz="quarter" idx="11"/>
          </p:nvPr>
        </p:nvSpPr>
        <p:spPr/>
        <p:txBody>
          <a:bodyPr/>
          <a:lstStyle>
            <a:lvl1pPr>
              <a:defRPr/>
            </a:lvl1pPr>
            <a:extLst/>
          </a:lstStyle>
          <a:p>
            <a:pPr>
              <a:defRPr/>
            </a:pPr>
            <a:endParaRPr lang="zh-CN" altLang="en-US"/>
          </a:p>
        </p:txBody>
      </p:sp>
      <p:sp>
        <p:nvSpPr>
          <p:cNvPr id="7" name="灯片编号占位符 6"/>
          <p:cNvSpPr>
            <a:spLocks noGrp="1"/>
          </p:cNvSpPr>
          <p:nvPr>
            <p:ph type="sldNum" sz="quarter" idx="12"/>
          </p:nvPr>
        </p:nvSpPr>
        <p:spPr/>
        <p:txBody>
          <a:bodyPr/>
          <a:lstStyle>
            <a:lvl1pPr>
              <a:defRPr/>
            </a:lvl1pPr>
            <a:extLst/>
          </a:lstStyle>
          <a:p>
            <a:pPr>
              <a:defRPr/>
            </a:pPr>
            <a:fld id="{A9146637-00CC-4407-A8B2-953DDB934FA2}" type="slidenum">
              <a:rPr lang="zh-CN" altLang="en-US"/>
              <a:pPr>
                <a:defRPr/>
              </a:pPr>
              <a:t>‹#›</a:t>
            </a:fld>
            <a:endParaRPr lang="zh-CN" altLang="en-US"/>
          </a:p>
        </p:txBody>
      </p:sp>
    </p:spTree>
    <p:extLst>
      <p:ext uri="{BB962C8B-B14F-4D97-AF65-F5344CB8AC3E}">
        <p14:creationId xmlns:p14="http://schemas.microsoft.com/office/powerpoint/2010/main" val="369927461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任意多边形 4"/>
          <p:cNvSpPr>
            <a:spLocks/>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a typeface="+mn-ea"/>
            </a:endParaRPr>
          </a:p>
        </p:txBody>
      </p:sp>
      <p:sp>
        <p:nvSpPr>
          <p:cNvPr id="6" name="任意多边形 15"/>
          <p:cNvSpPr>
            <a:spLocks/>
          </p:cNvSpPr>
          <p:nvPr/>
        </p:nvSpPr>
        <p:spPr bwMode="auto">
          <a:xfrm>
            <a:off x="-53975" y="5784850"/>
            <a:ext cx="3802063" cy="838200"/>
          </a:xfrm>
          <a:custGeom>
            <a:avLst/>
            <a:gdLst>
              <a:gd name="T0" fmla="*/ 0 w 5760"/>
              <a:gd name="T1" fmla="*/ 0 h 528"/>
              <a:gd name="T2" fmla="*/ 2147483647 w 5760"/>
              <a:gd name="T3" fmla="*/ 0 h 528"/>
              <a:gd name="T4" fmla="*/ 2147483647 w 5760"/>
              <a:gd name="T5" fmla="*/ 2147483647 h 528"/>
              <a:gd name="T6" fmla="*/ 2147483647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817" y="97"/>
                </a:moveTo>
                <a:lnTo>
                  <a:pt x="6408" y="682"/>
                </a:lnTo>
                <a:lnTo>
                  <a:pt x="5232" y="685"/>
                </a:lnTo>
                <a:lnTo>
                  <a:pt x="829" y="101"/>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zh-CN" altLang="en-US"/>
          </a:p>
        </p:txBody>
      </p:sp>
      <p:sp>
        <p:nvSpPr>
          <p:cNvPr id="7" name="直角三角形 6"/>
          <p:cNvSpPr>
            <a:spLocks/>
          </p:cNvSpPr>
          <p:nvPr/>
        </p:nvSpPr>
        <p:spPr bwMode="auto">
          <a:xfrm>
            <a:off x="-6042" y="5791253"/>
            <a:ext cx="3402314" cy="1080868"/>
          </a:xfrm>
          <a:prstGeom prst="rtTriangle">
            <a:avLst/>
          </a:prstGeom>
          <a:blipFill>
            <a:blip r:embed="rId4">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8" name="直接连接符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燕尾形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dirty="0"/>
          </a:p>
        </p:txBody>
      </p:sp>
      <p:sp>
        <p:nvSpPr>
          <p:cNvPr id="10" name="燕尾形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dirty="0"/>
          </a:p>
        </p:txBody>
      </p:sp>
      <p:sp>
        <p:nvSpPr>
          <p:cNvPr id="4" name="文本占位符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zh-CN" altLang="en-US"/>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zh-CN" altLang="en-US" noProof="0"/>
              <a:t>单击图标添加图片</a:t>
            </a:r>
            <a:endParaRPr lang="en-US" noProof="0" dirty="0"/>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zh-CN" altLang="en-US"/>
              <a:t>单击此处编辑母版标题样式</a:t>
            </a:r>
            <a:endParaRPr lang="en-US"/>
          </a:p>
        </p:txBody>
      </p:sp>
      <p:sp>
        <p:nvSpPr>
          <p:cNvPr id="11" name="日期占位符 4"/>
          <p:cNvSpPr>
            <a:spLocks noGrp="1"/>
          </p:cNvSpPr>
          <p:nvPr>
            <p:ph type="dt" sz="half" idx="10"/>
          </p:nvPr>
        </p:nvSpPr>
        <p:spPr/>
        <p:txBody>
          <a:bodyPr/>
          <a:lstStyle>
            <a:lvl1pPr>
              <a:defRPr>
                <a:solidFill>
                  <a:schemeClr val="tx1"/>
                </a:solidFill>
              </a:defRPr>
            </a:lvl1pPr>
            <a:extLst/>
          </a:lstStyle>
          <a:p>
            <a:pPr>
              <a:defRPr/>
            </a:pPr>
            <a:fld id="{99AAA374-D7CE-4C0F-979C-5A4E20516596}" type="datetimeFigureOut">
              <a:rPr lang="zh-CN" altLang="en-US"/>
              <a:pPr>
                <a:defRPr/>
              </a:pPr>
              <a:t>2019/12/6</a:t>
            </a:fld>
            <a:endParaRPr lang="zh-CN" altLang="en-US"/>
          </a:p>
        </p:txBody>
      </p:sp>
      <p:sp>
        <p:nvSpPr>
          <p:cNvPr id="12" name="页脚占位符 5"/>
          <p:cNvSpPr>
            <a:spLocks noGrp="1"/>
          </p:cNvSpPr>
          <p:nvPr>
            <p:ph type="ftr" sz="quarter" idx="11"/>
          </p:nvPr>
        </p:nvSpPr>
        <p:spPr/>
        <p:txBody>
          <a:bodyPr/>
          <a:lstStyle>
            <a:lvl1pPr>
              <a:defRPr>
                <a:solidFill>
                  <a:schemeClr val="tx1"/>
                </a:solidFill>
              </a:defRPr>
            </a:lvl1pPr>
            <a:extLst/>
          </a:lstStyle>
          <a:p>
            <a:pPr>
              <a:defRPr/>
            </a:pPr>
            <a:endParaRPr lang="zh-CN" altLang="en-US"/>
          </a:p>
        </p:txBody>
      </p:sp>
      <p:sp>
        <p:nvSpPr>
          <p:cNvPr id="13" name="灯片编号占位符 6"/>
          <p:cNvSpPr>
            <a:spLocks noGrp="1"/>
          </p:cNvSpPr>
          <p:nvPr>
            <p:ph type="sldNum" sz="quarter" idx="12"/>
          </p:nvPr>
        </p:nvSpPr>
        <p:spPr/>
        <p:txBody>
          <a:bodyPr/>
          <a:lstStyle>
            <a:lvl1pPr>
              <a:defRPr>
                <a:solidFill>
                  <a:schemeClr val="tx1"/>
                </a:solidFill>
              </a:defRPr>
            </a:lvl1pPr>
            <a:extLst/>
          </a:lstStyle>
          <a:p>
            <a:pPr>
              <a:defRPr/>
            </a:pPr>
            <a:fld id="{C021AE3C-F624-4B73-A9C3-956C37222ECB}" type="slidenum">
              <a:rPr lang="zh-CN" altLang="en-US"/>
              <a:pPr>
                <a:defRPr/>
              </a:pPr>
              <a:t>‹#›</a:t>
            </a:fld>
            <a:endParaRPr lang="zh-CN" altLang="en-US"/>
          </a:p>
        </p:txBody>
      </p:sp>
    </p:spTree>
    <p:extLst>
      <p:ext uri="{BB962C8B-B14F-4D97-AF65-F5344CB8AC3E}">
        <p14:creationId xmlns:p14="http://schemas.microsoft.com/office/powerpoint/2010/main" val="409466787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任意多边形 12"/>
          <p:cNvSpPr>
            <a:spLocks/>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a typeface="+mn-ea"/>
            </a:endParaRPr>
          </a:p>
        </p:txBody>
      </p:sp>
      <p:sp>
        <p:nvSpPr>
          <p:cNvPr id="1027" name="任意多边形 11"/>
          <p:cNvSpPr>
            <a:spLocks/>
          </p:cNvSpPr>
          <p:nvPr/>
        </p:nvSpPr>
        <p:spPr bwMode="auto">
          <a:xfrm>
            <a:off x="-53975" y="5784850"/>
            <a:ext cx="3802063" cy="838200"/>
          </a:xfrm>
          <a:custGeom>
            <a:avLst/>
            <a:gdLst>
              <a:gd name="T0" fmla="*/ 0 w 5760"/>
              <a:gd name="T1" fmla="*/ 0 h 528"/>
              <a:gd name="T2" fmla="*/ 2147483647 w 5760"/>
              <a:gd name="T3" fmla="*/ 0 h 528"/>
              <a:gd name="T4" fmla="*/ 2147483647 w 5760"/>
              <a:gd name="T5" fmla="*/ 2147483647 h 528"/>
              <a:gd name="T6" fmla="*/ 2147483647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817" y="97"/>
                </a:moveTo>
                <a:lnTo>
                  <a:pt x="6408" y="682"/>
                </a:lnTo>
                <a:lnTo>
                  <a:pt x="5232" y="685"/>
                </a:lnTo>
                <a:lnTo>
                  <a:pt x="829" y="101"/>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zh-CN" altLang="en-US"/>
          </a:p>
        </p:txBody>
      </p:sp>
      <p:sp>
        <p:nvSpPr>
          <p:cNvPr id="14" name="直角三角形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zh-CN" altLang="en-US"/>
              <a:t>单击此处编辑母版标题样式</a:t>
            </a:r>
            <a:endParaRPr lang="en-US"/>
          </a:p>
        </p:txBody>
      </p:sp>
      <p:sp>
        <p:nvSpPr>
          <p:cNvPr id="1033" name="文本占位符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 name="日期占位符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a:solidFill>
                  <a:schemeClr val="tx1"/>
                </a:solidFill>
                <a:latin typeface="+mn-lt"/>
                <a:ea typeface="+mn-ea"/>
              </a:defRPr>
            </a:lvl1pPr>
            <a:extLst/>
          </a:lstStyle>
          <a:p>
            <a:pPr>
              <a:defRPr/>
            </a:pPr>
            <a:fld id="{4C8528D7-0B93-4CB2-9773-AFC723216805}" type="datetimeFigureOut">
              <a:rPr lang="zh-CN" altLang="en-US"/>
              <a:pPr>
                <a:defRPr/>
              </a:pPr>
              <a:t>2019/12/6</a:t>
            </a:fld>
            <a:endParaRPr lang="zh-CN" altLang="en-US"/>
          </a:p>
        </p:txBody>
      </p:sp>
      <p:sp>
        <p:nvSpPr>
          <p:cNvPr id="22" name="页脚占位符 21"/>
          <p:cNvSpPr>
            <a:spLocks noGrp="1"/>
          </p:cNvSpPr>
          <p:nvPr>
            <p:ph type="ftr" sz="quarter" idx="3"/>
          </p:nvPr>
        </p:nvSpPr>
        <p:spPr>
          <a:xfrm>
            <a:off x="4379913" y="6408738"/>
            <a:ext cx="2351087"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ea typeface="+mn-ea"/>
              </a:defRPr>
            </a:lvl1pPr>
            <a:extLst/>
          </a:lstStyle>
          <a:p>
            <a:pPr>
              <a:defRPr/>
            </a:pPr>
            <a:endParaRPr lang="zh-CN" altLang="en-US"/>
          </a:p>
        </p:txBody>
      </p:sp>
      <p:sp>
        <p:nvSpPr>
          <p:cNvPr id="18" name="灯片编号占位符 17"/>
          <p:cNvSpPr>
            <a:spLocks noGrp="1"/>
          </p:cNvSpPr>
          <p:nvPr>
            <p:ph type="sldNum" sz="quarter" idx="4"/>
          </p:nvPr>
        </p:nvSpPr>
        <p:spPr>
          <a:xfrm>
            <a:off x="8647113" y="6408738"/>
            <a:ext cx="366712" cy="365125"/>
          </a:xfrm>
          <a:prstGeom prst="rect">
            <a:avLst/>
          </a:prstGeom>
        </p:spPr>
        <p:txBody>
          <a:bodyPr vert="horz" anchor="b"/>
          <a:lstStyle>
            <a:lvl1pPr algn="r" eaLnBrk="1" fontAlgn="auto" latinLnBrk="0" hangingPunct="1">
              <a:spcBef>
                <a:spcPts val="0"/>
              </a:spcBef>
              <a:spcAft>
                <a:spcPts val="0"/>
              </a:spcAft>
              <a:defRPr kumimoji="0" sz="1000" b="0">
                <a:solidFill>
                  <a:schemeClr val="tx1"/>
                </a:solidFill>
                <a:latin typeface="+mn-lt"/>
                <a:ea typeface="+mn-ea"/>
              </a:defRPr>
            </a:lvl1pPr>
            <a:extLst/>
          </a:lstStyle>
          <a:p>
            <a:pPr>
              <a:defRPr/>
            </a:pPr>
            <a:fld id="{3A37F530-99F7-48DA-B347-A28E5C83330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91" r:id="rId1"/>
    <p:sldLayoutId id="2147484087" r:id="rId2"/>
    <p:sldLayoutId id="2147484092" r:id="rId3"/>
    <p:sldLayoutId id="2147484093" r:id="rId4"/>
    <p:sldLayoutId id="2147484094" r:id="rId5"/>
    <p:sldLayoutId id="2147484095" r:id="rId6"/>
    <p:sldLayoutId id="2147484088" r:id="rId7"/>
    <p:sldLayoutId id="2147484096" r:id="rId8"/>
    <p:sldLayoutId id="2147484097" r:id="rId9"/>
    <p:sldLayoutId id="2147484089" r:id="rId10"/>
    <p:sldLayoutId id="2147484090" r:id="rId11"/>
  </p:sldLayoutIdLst>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ea typeface="黑体" pitchFamily="2" charset="-122"/>
        </a:defRPr>
      </a:lvl2pPr>
      <a:lvl3pPr algn="l" rtl="0" eaLnBrk="0" fontAlgn="base" hangingPunct="0">
        <a:spcBef>
          <a:spcPct val="0"/>
        </a:spcBef>
        <a:spcAft>
          <a:spcPct val="0"/>
        </a:spcAft>
        <a:defRPr sz="4100" b="1">
          <a:solidFill>
            <a:schemeClr val="tx2"/>
          </a:solidFill>
          <a:latin typeface="Lucida Sans Unicode" pitchFamily="34" charset="0"/>
          <a:ea typeface="黑体" pitchFamily="2" charset="-122"/>
        </a:defRPr>
      </a:lvl3pPr>
      <a:lvl4pPr algn="l" rtl="0" eaLnBrk="0" fontAlgn="base" hangingPunct="0">
        <a:spcBef>
          <a:spcPct val="0"/>
        </a:spcBef>
        <a:spcAft>
          <a:spcPct val="0"/>
        </a:spcAft>
        <a:defRPr sz="4100" b="1">
          <a:solidFill>
            <a:schemeClr val="tx2"/>
          </a:solidFill>
          <a:latin typeface="Lucida Sans Unicode" pitchFamily="34" charset="0"/>
          <a:ea typeface="黑体" pitchFamily="2" charset="-122"/>
        </a:defRPr>
      </a:lvl4pPr>
      <a:lvl5pPr algn="l" rtl="0" eaLnBrk="0" fontAlgn="base" hangingPunct="0">
        <a:spcBef>
          <a:spcPct val="0"/>
        </a:spcBef>
        <a:spcAft>
          <a:spcPct val="0"/>
        </a:spcAft>
        <a:defRPr sz="4100" b="1">
          <a:solidFill>
            <a:schemeClr val="tx2"/>
          </a:solidFill>
          <a:latin typeface="Lucida Sans Unicode" pitchFamily="34" charset="0"/>
          <a:ea typeface="黑体" pitchFamily="2" charset="-122"/>
        </a:defRPr>
      </a:lvl5pPr>
      <a:lvl6pPr marL="457200" algn="l" rtl="0" fontAlgn="base">
        <a:spcBef>
          <a:spcPct val="0"/>
        </a:spcBef>
        <a:spcAft>
          <a:spcPct val="0"/>
        </a:spcAft>
        <a:defRPr sz="4100" b="1">
          <a:solidFill>
            <a:schemeClr val="tx2"/>
          </a:solidFill>
          <a:latin typeface="Lucida Sans Unicode" pitchFamily="34" charset="0"/>
          <a:ea typeface="黑体" pitchFamily="2" charset="-122"/>
        </a:defRPr>
      </a:lvl6pPr>
      <a:lvl7pPr marL="914400" algn="l" rtl="0" fontAlgn="base">
        <a:spcBef>
          <a:spcPct val="0"/>
        </a:spcBef>
        <a:spcAft>
          <a:spcPct val="0"/>
        </a:spcAft>
        <a:defRPr sz="4100" b="1">
          <a:solidFill>
            <a:schemeClr val="tx2"/>
          </a:solidFill>
          <a:latin typeface="Lucida Sans Unicode" pitchFamily="34" charset="0"/>
          <a:ea typeface="黑体" pitchFamily="2" charset="-122"/>
        </a:defRPr>
      </a:lvl7pPr>
      <a:lvl8pPr marL="1371600" algn="l" rtl="0" fontAlgn="base">
        <a:spcBef>
          <a:spcPct val="0"/>
        </a:spcBef>
        <a:spcAft>
          <a:spcPct val="0"/>
        </a:spcAft>
        <a:defRPr sz="4100" b="1">
          <a:solidFill>
            <a:schemeClr val="tx2"/>
          </a:solidFill>
          <a:latin typeface="Lucida Sans Unicode" pitchFamily="34" charset="0"/>
          <a:ea typeface="黑体" pitchFamily="2" charset="-122"/>
        </a:defRPr>
      </a:lvl8pPr>
      <a:lvl9pPr marL="1828800" algn="l" rtl="0" fontAlgn="base">
        <a:spcBef>
          <a:spcPct val="0"/>
        </a:spcBef>
        <a:spcAft>
          <a:spcPct val="0"/>
        </a:spcAft>
        <a:defRPr sz="4100" b="1">
          <a:solidFill>
            <a:schemeClr val="tx2"/>
          </a:solidFill>
          <a:latin typeface="Lucida Sans Unicode" pitchFamily="34" charset="0"/>
          <a:ea typeface="黑体" pitchFamily="2" charset="-122"/>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f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f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jf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f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jf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f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f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f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jf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jf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jf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jf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jf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jf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jf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jf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jf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jf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jf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jf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jf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jf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jf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jf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jf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jf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jf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3.jf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4.jf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5.jf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6.jf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7.jfi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8.jfi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9.jfi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0.jfi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f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t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fi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fi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f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f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557800-ED34-43F7-85A1-3C01B4DA5179}"/>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A8FEB735-3749-4902-A31F-E33208B22E3F}"/>
              </a:ext>
            </a:extLst>
          </p:cNvPr>
          <p:cNvSpPr>
            <a:spLocks noGrp="1"/>
          </p:cNvSpPr>
          <p:nvPr>
            <p:ph type="subTitle" idx="1"/>
          </p:nvPr>
        </p:nvSpPr>
        <p:spPr/>
        <p:txBody>
          <a:bodyPr/>
          <a:lstStyle/>
          <a:p>
            <a:endParaRPr lang="zh-CN" altLang="en-US"/>
          </a:p>
        </p:txBody>
      </p:sp>
      <p:pic>
        <p:nvPicPr>
          <p:cNvPr id="5" name="图片 4">
            <a:extLst>
              <a:ext uri="{FF2B5EF4-FFF2-40B4-BE49-F238E27FC236}">
                <a16:creationId xmlns:a16="http://schemas.microsoft.com/office/drawing/2014/main" id="{D28EE792-E642-4A0F-816A-25988660B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20689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9B35244-BF7F-4CC3-BB26-4BEC6B646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96869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FCB5372-15A0-4D21-B9F7-FC3D5F381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80356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40E789A-74B5-4040-8EFF-28FAC3F4F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7640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17339F3-15CF-4F85-8124-3BA71C8C9E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53591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3AF7821-DF1C-44E0-8AB5-C7958C9AA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71419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430A337-096D-437B-A28A-341C85B33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16130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5AF05C2-FA67-492E-8555-C63D6ADAC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79365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C9E6560-F29F-452E-BF6A-7B89F5B0B6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00966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32D0675-5279-476E-934A-535688A4B6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50139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C5F059B-C0CC-4F09-B723-E163EB792A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62946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513F1A7-1236-4005-8C6A-2662838E1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68706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D956C5A-C696-4A14-9793-98944B540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52148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5104425-74F0-4793-980E-B86C38174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02906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BB4D314-5387-40FD-8E54-6AFD7F882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56655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4D8F0C4-34D9-40AB-ABA6-215FDDC48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90281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E117189-F4F2-4BD7-A409-C9F77D864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00850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BF3BE1A-7B1D-4FE0-ABB6-AA9FC3C93F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89067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394988-219E-43D8-8233-4614E397EE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9981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95E11DA-F197-4EE6-A85B-0BDABAD73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07895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344A67-2F4D-4D52-943B-B78DB503A1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56167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324A1C8-DE13-4F38-B154-EBA619B4E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27622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2BCC7D6-23D0-4731-9602-CFCF1C4B3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8" y="0"/>
            <a:ext cx="9144000" cy="6858000"/>
          </a:xfrm>
          <a:prstGeom prst="rect">
            <a:avLst/>
          </a:prstGeom>
        </p:spPr>
      </p:pic>
    </p:spTree>
    <p:extLst>
      <p:ext uri="{BB962C8B-B14F-4D97-AF65-F5344CB8AC3E}">
        <p14:creationId xmlns:p14="http://schemas.microsoft.com/office/powerpoint/2010/main" val="21956721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AD9AC97-149A-4F54-9BE3-191DAE2B3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37167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7E51AD9-C5CE-4536-B7CA-C97A3F3A00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68142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AE9E14F-D392-40BA-BBA3-EED23A6D5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18377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C374CAC-3225-4F35-A14D-574C543B6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5938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889F510-01FE-4F49-9589-8CDFE1415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16325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A1EA943-C604-477A-9D99-FEA158934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81963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7BDE685-90CF-434B-8F9B-E22275D16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05565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BABED3C-21F3-4659-A4EF-C186815E6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70440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29DAC53-A14D-4254-B96D-25001A828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08979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F999668-AA0F-487F-B83F-BB48368437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28391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3372FBB-3377-4FAD-89E7-04A0F478A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45445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D13136A-1AB6-423C-B054-6A680313E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24002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FF86BCA-18AF-474F-BEE1-2ACF566573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56121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5D3B786-8262-4639-825E-079C1692FC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13753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3A81F02-26E3-4394-ADA8-AD5D01015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50403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562DF9E-EB0B-4927-A9F0-FCC6A9865C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31795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C75DC0-AE60-4C9F-AE0B-2BD9C0146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32966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A4A1D27-6312-46BF-96B6-FC4DB3448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49032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D33119D-EC9B-430B-8C9B-AA74013FC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76838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内容占位符 1"/>
          <p:cNvSpPr>
            <a:spLocks noGrp="1"/>
          </p:cNvSpPr>
          <p:nvPr>
            <p:ph idx="1"/>
          </p:nvPr>
        </p:nvSpPr>
        <p:spPr>
          <a:xfrm>
            <a:off x="457200" y="714375"/>
            <a:ext cx="8229600" cy="1071563"/>
          </a:xfrm>
        </p:spPr>
        <p:txBody>
          <a:bodyPr/>
          <a:lstStyle/>
          <a:p>
            <a:r>
              <a:rPr lang="en-US" altLang="zh-CN" sz="2800"/>
              <a:t>5.1 </a:t>
            </a:r>
            <a:r>
              <a:rPr lang="zh-CN" altLang="en-US" sz="2800"/>
              <a:t>下面的比对中哪些位点在简约分析中是信息位点？有多少位点是不变位点？</a:t>
            </a:r>
          </a:p>
          <a:p>
            <a:endParaRPr lang="en-US" altLang="zh-CN"/>
          </a:p>
          <a:p>
            <a:endParaRPr lang="zh-CN" altLang="en-US"/>
          </a:p>
        </p:txBody>
      </p:sp>
      <p:graphicFrame>
        <p:nvGraphicFramePr>
          <p:cNvPr id="4" name="Group 54"/>
          <p:cNvGraphicFramePr>
            <a:graphicFrameLocks/>
          </p:cNvGraphicFramePr>
          <p:nvPr/>
        </p:nvGraphicFramePr>
        <p:xfrm>
          <a:off x="500063" y="1857375"/>
          <a:ext cx="8213724" cy="2735263"/>
        </p:xfrm>
        <a:graphic>
          <a:graphicData uri="http://schemas.openxmlformats.org/drawingml/2006/table">
            <a:tbl>
              <a:tblPr/>
              <a:tblGrid>
                <a:gridCol w="363551">
                  <a:extLst>
                    <a:ext uri="{9D8B030D-6E8A-4147-A177-3AD203B41FA5}">
                      <a16:colId xmlns:a16="http://schemas.microsoft.com/office/drawing/2014/main" val="20000"/>
                    </a:ext>
                  </a:extLst>
                </a:gridCol>
                <a:gridCol w="1887611">
                  <a:extLst>
                    <a:ext uri="{9D8B030D-6E8A-4147-A177-3AD203B41FA5}">
                      <a16:colId xmlns:a16="http://schemas.microsoft.com/office/drawing/2014/main" val="20001"/>
                    </a:ext>
                  </a:extLst>
                </a:gridCol>
                <a:gridCol w="162566">
                  <a:extLst>
                    <a:ext uri="{9D8B030D-6E8A-4147-A177-3AD203B41FA5}">
                      <a16:colId xmlns:a16="http://schemas.microsoft.com/office/drawing/2014/main" val="20002"/>
                    </a:ext>
                  </a:extLst>
                </a:gridCol>
                <a:gridCol w="1825696">
                  <a:extLst>
                    <a:ext uri="{9D8B030D-6E8A-4147-A177-3AD203B41FA5}">
                      <a16:colId xmlns:a16="http://schemas.microsoft.com/office/drawing/2014/main" val="20003"/>
                    </a:ext>
                  </a:extLst>
                </a:gridCol>
                <a:gridCol w="163518">
                  <a:extLst>
                    <a:ext uri="{9D8B030D-6E8A-4147-A177-3AD203B41FA5}">
                      <a16:colId xmlns:a16="http://schemas.microsoft.com/office/drawing/2014/main" val="20004"/>
                    </a:ext>
                  </a:extLst>
                </a:gridCol>
                <a:gridCol w="1935238">
                  <a:extLst>
                    <a:ext uri="{9D8B030D-6E8A-4147-A177-3AD203B41FA5}">
                      <a16:colId xmlns:a16="http://schemas.microsoft.com/office/drawing/2014/main" val="20005"/>
                    </a:ext>
                  </a:extLst>
                </a:gridCol>
                <a:gridCol w="162566">
                  <a:extLst>
                    <a:ext uri="{9D8B030D-6E8A-4147-A177-3AD203B41FA5}">
                      <a16:colId xmlns:a16="http://schemas.microsoft.com/office/drawing/2014/main" val="20006"/>
                    </a:ext>
                  </a:extLst>
                </a:gridCol>
                <a:gridCol w="1712978">
                  <a:extLst>
                    <a:ext uri="{9D8B030D-6E8A-4147-A177-3AD203B41FA5}">
                      <a16:colId xmlns:a16="http://schemas.microsoft.com/office/drawing/2014/main" val="20007"/>
                    </a:ext>
                  </a:extLst>
                </a:gridCol>
              </a:tblGrid>
              <a:tr h="53340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charset="0"/>
                          <a:ea typeface="宋体" pitchFamily="2" charset="-122"/>
                          <a:cs typeface="Times New Roman" pitchFamily="18" charset="0"/>
                        </a:rPr>
                        <a:t>1.</a:t>
                      </a:r>
                      <a:endParaRPr kumimoji="0" lang="zh-CN" altLang="zh-CN" sz="1800" b="0" i="0" u="none" strike="noStrike" cap="none" normalizeH="0" baseline="0" dirty="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charset="0"/>
                          <a:ea typeface="宋体" pitchFamily="2" charset="-122"/>
                          <a:cs typeface="Times New Roman" pitchFamily="18" charset="0"/>
                        </a:rPr>
                        <a:t>GAATGCTGAT</a:t>
                      </a:r>
                      <a:endParaRPr kumimoji="0" lang="zh-CN" altLang="zh-CN" sz="1800" b="0" i="0" u="none" strike="noStrike" cap="none" normalizeH="0" baseline="0" dirty="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cs typeface="Times New Roman" pitchFamily="18" charset="0"/>
                        </a:rPr>
                        <a:t>ATTCCATAAG</a:t>
                      </a: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cs typeface="Times New Roman" pitchFamily="18" charset="0"/>
                        </a:rPr>
                        <a:t>TCACGAGTCA</a:t>
                      </a: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cs typeface="Times New Roman" pitchFamily="18" charset="0"/>
                        </a:rPr>
                        <a:t>AAAGTACTCG</a:t>
                      </a: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601663">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cs typeface="Times New Roman" pitchFamily="18" charset="0"/>
                        </a:rPr>
                        <a:t>2.</a:t>
                      </a: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cs typeface="Times New Roman" pitchFamily="18" charset="0"/>
                        </a:rPr>
                        <a:t>GGATGGTGAT</a:t>
                      </a: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charset="0"/>
                          <a:ea typeface="宋体" pitchFamily="2" charset="-122"/>
                          <a:cs typeface="Times New Roman" pitchFamily="18" charset="0"/>
                        </a:rPr>
                        <a:t>ACTTCGTAAG</a:t>
                      </a:r>
                      <a:endParaRPr kumimoji="0" lang="zh-CN" altLang="zh-CN" sz="1800" b="0" i="0" u="none" strike="noStrike" cap="none" normalizeH="0" baseline="0" dirty="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cs typeface="Times New Roman" pitchFamily="18" charset="0"/>
                        </a:rPr>
                        <a:t>TCCCGAGTCG</a:t>
                      </a: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cs typeface="Times New Roman" pitchFamily="18" charset="0"/>
                        </a:rPr>
                        <a:t>AAAGTACTCG</a:t>
                      </a: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53340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cs typeface="Times New Roman" pitchFamily="18" charset="0"/>
                        </a:rPr>
                        <a:t>3.</a:t>
                      </a: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cs typeface="Times New Roman" pitchFamily="18" charset="0"/>
                        </a:rPr>
                        <a:t>GGATGATGAT</a:t>
                      </a: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cs typeface="Times New Roman" pitchFamily="18" charset="0"/>
                        </a:rPr>
                        <a:t>ACTTCATAAG</a:t>
                      </a: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cs typeface="Times New Roman" pitchFamily="18" charset="0"/>
                        </a:rPr>
                        <a:t>TCTCAAATCA</a:t>
                      </a: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cs typeface="Times New Roman" pitchFamily="18" charset="0"/>
                        </a:rPr>
                        <a:t>AAGGTACTTG</a:t>
                      </a: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53340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cs typeface="Times New Roman" pitchFamily="18" charset="0"/>
                        </a:rPr>
                        <a:t>4.</a:t>
                      </a: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charset="0"/>
                          <a:ea typeface="宋体" pitchFamily="2" charset="-122"/>
                          <a:cs typeface="Times New Roman" pitchFamily="18" charset="0"/>
                        </a:rPr>
                        <a:t>GGATGCTGAC</a:t>
                      </a:r>
                      <a:endParaRPr kumimoji="0" lang="zh-CN" altLang="zh-CN" sz="1800" b="0" i="0" u="none" strike="noStrike" cap="none" normalizeH="0" baseline="0" dirty="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cs typeface="Times New Roman" pitchFamily="18" charset="0"/>
                        </a:rPr>
                        <a:t>ACTTCATAAG</a:t>
                      </a: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cs typeface="Times New Roman" pitchFamily="18" charset="0"/>
                        </a:rPr>
                        <a:t>TCGCGAGTCA</a:t>
                      </a: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cs typeface="Times New Roman" pitchFamily="18" charset="0"/>
                        </a:rPr>
                        <a:t>AAAGTACTTG</a:t>
                      </a: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53340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cs typeface="Times New Roman" pitchFamily="18" charset="0"/>
                        </a:rPr>
                        <a:t>5.</a:t>
                      </a: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cs typeface="Times New Roman" pitchFamily="18" charset="0"/>
                        </a:rPr>
                        <a:t>GGATGCTGAC</a:t>
                      </a: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cs typeface="Times New Roman" pitchFamily="18" charset="0"/>
                        </a:rPr>
                        <a:t>ACTCCGTAAG</a:t>
                      </a: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cs typeface="Times New Roman" pitchFamily="18" charset="0"/>
                        </a:rPr>
                        <a:t>TCCCGAGTCA</a:t>
                      </a: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charset="0"/>
                          <a:ea typeface="宋体" pitchFamily="2" charset="-122"/>
                          <a:cs typeface="Times New Roman" pitchFamily="18" charset="0"/>
                        </a:rPr>
                        <a:t>AATGTACTCG</a:t>
                      </a:r>
                      <a:endParaRPr kumimoji="0" lang="zh-CN" altLang="zh-CN" sz="1800" b="0" i="0" u="none" strike="noStrike" cap="none" normalizeH="0" baseline="0" dirty="0">
                        <a:ln>
                          <a:noFill/>
                        </a:ln>
                        <a:solidFill>
                          <a:schemeClr val="tx1"/>
                        </a:solidFill>
                        <a:effectLst/>
                        <a:latin typeface="Arial" charset="0"/>
                        <a:ea typeface="宋体" pitchFamily="2" charset="-122"/>
                        <a:cs typeface="Times New Roman" pitchFamily="18" charset="0"/>
                      </a:endParaRPr>
                    </a:p>
                  </a:txBody>
                  <a:tcPr marL="68583" marR="68583"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椭圆 4"/>
          <p:cNvSpPr>
            <a:spLocks noChangeArrowheads="1"/>
          </p:cNvSpPr>
          <p:nvPr/>
        </p:nvSpPr>
        <p:spPr bwMode="auto">
          <a:xfrm>
            <a:off x="2357438" y="1714500"/>
            <a:ext cx="142875" cy="2786063"/>
          </a:xfrm>
          <a:prstGeom prst="ellipse">
            <a:avLst/>
          </a:prstGeom>
          <a:solidFill>
            <a:schemeClr val="accent1">
              <a:alpha val="0"/>
            </a:schemeClr>
          </a:solidFill>
          <a:ln w="9525" algn="ctr">
            <a:solidFill>
              <a:srgbClr val="FF0000"/>
            </a:solidFill>
            <a:round/>
            <a:headEnd/>
            <a:tailEnd/>
          </a:ln>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endParaRPr lang="zh-CN" altLang="zh-CN" sz="1800">
              <a:latin typeface="Arial" panose="020B0604020202020204" pitchFamily="34" charset="0"/>
              <a:ea typeface="宋体" panose="02010600030101010101" pitchFamily="2" charset="-122"/>
            </a:endParaRPr>
          </a:p>
        </p:txBody>
      </p:sp>
      <p:sp>
        <p:nvSpPr>
          <p:cNvPr id="6" name="椭圆 5"/>
          <p:cNvSpPr>
            <a:spLocks noChangeArrowheads="1"/>
          </p:cNvSpPr>
          <p:nvPr/>
        </p:nvSpPr>
        <p:spPr bwMode="auto">
          <a:xfrm>
            <a:off x="3429000" y="1714500"/>
            <a:ext cx="142875" cy="2786063"/>
          </a:xfrm>
          <a:prstGeom prst="ellipse">
            <a:avLst/>
          </a:prstGeom>
          <a:solidFill>
            <a:schemeClr val="accent1">
              <a:alpha val="0"/>
            </a:schemeClr>
          </a:solidFill>
          <a:ln w="9525" algn="ctr">
            <a:solidFill>
              <a:srgbClr val="FF0000"/>
            </a:solidFill>
            <a:round/>
            <a:headEnd/>
            <a:tailEnd/>
          </a:ln>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endParaRPr lang="zh-CN" altLang="zh-CN" sz="1800">
              <a:latin typeface="Arial" panose="020B0604020202020204" pitchFamily="34" charset="0"/>
              <a:ea typeface="宋体" panose="02010600030101010101" pitchFamily="2" charset="-122"/>
            </a:endParaRPr>
          </a:p>
        </p:txBody>
      </p:sp>
      <p:sp>
        <p:nvSpPr>
          <p:cNvPr id="7" name="椭圆 6"/>
          <p:cNvSpPr>
            <a:spLocks noChangeArrowheads="1"/>
          </p:cNvSpPr>
          <p:nvPr/>
        </p:nvSpPr>
        <p:spPr bwMode="auto">
          <a:xfrm>
            <a:off x="3786188" y="1714500"/>
            <a:ext cx="142875" cy="2786063"/>
          </a:xfrm>
          <a:prstGeom prst="ellipse">
            <a:avLst/>
          </a:prstGeom>
          <a:solidFill>
            <a:schemeClr val="accent1">
              <a:alpha val="0"/>
            </a:schemeClr>
          </a:solidFill>
          <a:ln w="9525" algn="ctr">
            <a:solidFill>
              <a:srgbClr val="FF0000"/>
            </a:solidFill>
            <a:round/>
            <a:headEnd/>
            <a:tailEnd/>
          </a:ln>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endParaRPr lang="zh-CN" altLang="zh-CN" sz="1800">
              <a:latin typeface="Arial" panose="020B0604020202020204" pitchFamily="34" charset="0"/>
              <a:ea typeface="宋体" panose="02010600030101010101" pitchFamily="2" charset="-122"/>
            </a:endParaRPr>
          </a:p>
        </p:txBody>
      </p:sp>
      <p:sp>
        <p:nvSpPr>
          <p:cNvPr id="8" name="椭圆 7"/>
          <p:cNvSpPr>
            <a:spLocks noChangeArrowheads="1"/>
          </p:cNvSpPr>
          <p:nvPr/>
        </p:nvSpPr>
        <p:spPr bwMode="auto">
          <a:xfrm>
            <a:off x="8286750" y="1714500"/>
            <a:ext cx="142875" cy="2786063"/>
          </a:xfrm>
          <a:prstGeom prst="ellipse">
            <a:avLst/>
          </a:prstGeom>
          <a:solidFill>
            <a:schemeClr val="accent1">
              <a:alpha val="0"/>
            </a:schemeClr>
          </a:solidFill>
          <a:ln w="9525" algn="ctr">
            <a:solidFill>
              <a:srgbClr val="FF0000"/>
            </a:solidFill>
            <a:round/>
            <a:headEnd/>
            <a:tailEnd/>
          </a:ln>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endParaRPr lang="zh-CN" altLang="zh-CN" sz="1800">
              <a:latin typeface="Arial" panose="020B0604020202020204" pitchFamily="34" charset="0"/>
              <a:ea typeface="宋体" panose="02010600030101010101" pitchFamily="2" charset="-122"/>
            </a:endParaRPr>
          </a:p>
        </p:txBody>
      </p:sp>
      <p:sp>
        <p:nvSpPr>
          <p:cNvPr id="9" name="TextBox 8"/>
          <p:cNvSpPr txBox="1">
            <a:spLocks noChangeArrowheads="1"/>
          </p:cNvSpPr>
          <p:nvPr/>
        </p:nvSpPr>
        <p:spPr bwMode="auto">
          <a:xfrm>
            <a:off x="500063" y="4929188"/>
            <a:ext cx="8286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zh-CN" altLang="en-US" sz="2400">
                <a:solidFill>
                  <a:srgbClr val="0066FF"/>
                </a:solidFill>
                <a:latin typeface="Arial" panose="020B0604020202020204" pitchFamily="34" charset="0"/>
                <a:ea typeface="宋体" panose="02010600030101010101" pitchFamily="2" charset="-122"/>
              </a:rPr>
              <a:t>有</a:t>
            </a:r>
            <a:r>
              <a:rPr lang="en-US" altLang="zh-CN" sz="2400">
                <a:solidFill>
                  <a:srgbClr val="0066FF"/>
                </a:solidFill>
                <a:latin typeface="Arial" panose="020B0604020202020204" pitchFamily="34" charset="0"/>
                <a:ea typeface="宋体" panose="02010600030101010101" pitchFamily="2" charset="-122"/>
              </a:rPr>
              <a:t>4</a:t>
            </a:r>
            <a:r>
              <a:rPr lang="zh-CN" altLang="en-US" sz="2400">
                <a:solidFill>
                  <a:srgbClr val="0066FF"/>
                </a:solidFill>
                <a:latin typeface="Arial" panose="020B0604020202020204" pitchFamily="34" charset="0"/>
                <a:ea typeface="宋体" panose="02010600030101010101" pitchFamily="2" charset="-122"/>
              </a:rPr>
              <a:t>个信息位点，</a:t>
            </a:r>
            <a:r>
              <a:rPr lang="en-US" altLang="zh-CN" sz="2400">
                <a:solidFill>
                  <a:srgbClr val="0066FF"/>
                </a:solidFill>
                <a:latin typeface="Arial" panose="020B0604020202020204" pitchFamily="34" charset="0"/>
                <a:ea typeface="宋体" panose="02010600030101010101" pitchFamily="2" charset="-122"/>
              </a:rPr>
              <a:t>28</a:t>
            </a:r>
            <a:r>
              <a:rPr lang="zh-CN" altLang="en-US" sz="2400">
                <a:solidFill>
                  <a:srgbClr val="0066FF"/>
                </a:solidFill>
                <a:latin typeface="Arial" panose="020B0604020202020204" pitchFamily="34" charset="0"/>
                <a:ea typeface="宋体" panose="02010600030101010101" pitchFamily="2" charset="-122"/>
              </a:rPr>
              <a:t>个不变位点</a:t>
            </a:r>
          </a:p>
        </p:txBody>
      </p:sp>
    </p:spTree>
    <p:extLst>
      <p:ext uri="{BB962C8B-B14F-4D97-AF65-F5344CB8AC3E}">
        <p14:creationId xmlns:p14="http://schemas.microsoft.com/office/powerpoint/2010/main" val="35424710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内容占位符 1"/>
          <p:cNvSpPr>
            <a:spLocks noGrp="1"/>
          </p:cNvSpPr>
          <p:nvPr>
            <p:ph idx="1"/>
          </p:nvPr>
        </p:nvSpPr>
        <p:spPr>
          <a:xfrm>
            <a:off x="457200" y="785813"/>
            <a:ext cx="8229600" cy="2000250"/>
          </a:xfrm>
        </p:spPr>
        <p:txBody>
          <a:bodyPr/>
          <a:lstStyle/>
          <a:p>
            <a:r>
              <a:rPr lang="en-US" altLang="zh-CN" sz="2800"/>
              <a:t>5.2   </a:t>
            </a:r>
            <a:r>
              <a:rPr lang="zh-CN" altLang="en-US" sz="2800"/>
              <a:t>画出</a:t>
            </a:r>
            <a:r>
              <a:rPr lang="en-US" altLang="zh-CN" sz="2800"/>
              <a:t>4</a:t>
            </a:r>
            <a:r>
              <a:rPr lang="zh-CN" altLang="en-US" sz="2800"/>
              <a:t>个物种的</a:t>
            </a:r>
            <a:r>
              <a:rPr lang="en-US" altLang="zh-CN" sz="2800"/>
              <a:t>3</a:t>
            </a:r>
            <a:r>
              <a:rPr lang="zh-CN" altLang="en-US" sz="2800"/>
              <a:t>棵不同的无根树。这</a:t>
            </a:r>
            <a:r>
              <a:rPr lang="en-US" altLang="zh-CN" sz="2800"/>
              <a:t>4</a:t>
            </a:r>
            <a:r>
              <a:rPr lang="zh-CN" altLang="en-US" sz="2800"/>
              <a:t>个物种在某位置上的核苷酸分别是 </a:t>
            </a:r>
            <a:r>
              <a:rPr lang="en-US" altLang="zh-CN" sz="2800"/>
              <a:t>T</a:t>
            </a:r>
            <a:r>
              <a:rPr lang="zh-CN" altLang="en-US" sz="2800"/>
              <a:t>、</a:t>
            </a:r>
            <a:r>
              <a:rPr lang="en-US" altLang="zh-CN" sz="2800"/>
              <a:t>T</a:t>
            </a:r>
            <a:r>
              <a:rPr lang="zh-CN" altLang="en-US" sz="2800"/>
              <a:t>、</a:t>
            </a:r>
            <a:r>
              <a:rPr lang="en-US" altLang="zh-CN" sz="2800"/>
              <a:t>C</a:t>
            </a:r>
            <a:r>
              <a:rPr lang="zh-CN" altLang="en-US" sz="2800"/>
              <a:t>、和 </a:t>
            </a:r>
            <a:r>
              <a:rPr lang="en-US" altLang="zh-CN" sz="2800"/>
              <a:t>C</a:t>
            </a:r>
            <a:r>
              <a:rPr lang="zh-CN" altLang="en-US" sz="2800"/>
              <a:t>，为每个内部节点推断出的祖先序列标出最可能的候选核苷酸。</a:t>
            </a:r>
          </a:p>
          <a:p>
            <a:endParaRPr lang="zh-CN" altLang="en-US"/>
          </a:p>
        </p:txBody>
      </p:sp>
      <p:grpSp>
        <p:nvGrpSpPr>
          <p:cNvPr id="2" name="Group 15"/>
          <p:cNvGrpSpPr>
            <a:grpSpLocks/>
          </p:cNvGrpSpPr>
          <p:nvPr/>
        </p:nvGrpSpPr>
        <p:grpSpPr bwMode="auto">
          <a:xfrm>
            <a:off x="1489075" y="3349625"/>
            <a:ext cx="647700" cy="504825"/>
            <a:chOff x="930" y="2704"/>
            <a:chExt cx="408" cy="318"/>
          </a:xfrm>
        </p:grpSpPr>
        <p:sp>
          <p:nvSpPr>
            <p:cNvPr id="70697" name="Line 4"/>
            <p:cNvSpPr>
              <a:spLocks noChangeShapeType="1"/>
            </p:cNvSpPr>
            <p:nvPr/>
          </p:nvSpPr>
          <p:spPr bwMode="auto">
            <a:xfrm>
              <a:off x="930" y="2704"/>
              <a:ext cx="408"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98" name="Line 5"/>
            <p:cNvSpPr>
              <a:spLocks noChangeShapeType="1"/>
            </p:cNvSpPr>
            <p:nvPr/>
          </p:nvSpPr>
          <p:spPr bwMode="auto">
            <a:xfrm flipH="1">
              <a:off x="930" y="2886"/>
              <a:ext cx="408"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 name="Rectangle 6"/>
          <p:cNvSpPr>
            <a:spLocks noChangeArrowheads="1"/>
          </p:cNvSpPr>
          <p:nvPr/>
        </p:nvSpPr>
        <p:spPr bwMode="auto">
          <a:xfrm>
            <a:off x="1200150" y="3133725"/>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T</a:t>
            </a:r>
          </a:p>
        </p:txBody>
      </p:sp>
      <p:sp>
        <p:nvSpPr>
          <p:cNvPr id="8" name="Rectangle 7"/>
          <p:cNvSpPr>
            <a:spLocks noChangeArrowheads="1"/>
          </p:cNvSpPr>
          <p:nvPr/>
        </p:nvSpPr>
        <p:spPr bwMode="auto">
          <a:xfrm>
            <a:off x="1128713" y="3638550"/>
            <a:ext cx="43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T</a:t>
            </a:r>
          </a:p>
        </p:txBody>
      </p:sp>
      <p:sp>
        <p:nvSpPr>
          <p:cNvPr id="9" name="Rectangle 8"/>
          <p:cNvSpPr>
            <a:spLocks noChangeArrowheads="1"/>
          </p:cNvSpPr>
          <p:nvPr/>
        </p:nvSpPr>
        <p:spPr bwMode="auto">
          <a:xfrm>
            <a:off x="2063750" y="3422650"/>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T</a:t>
            </a:r>
          </a:p>
        </p:txBody>
      </p:sp>
      <p:sp>
        <p:nvSpPr>
          <p:cNvPr id="10" name="Line 9"/>
          <p:cNvSpPr>
            <a:spLocks noChangeShapeType="1"/>
          </p:cNvSpPr>
          <p:nvPr/>
        </p:nvSpPr>
        <p:spPr bwMode="auto">
          <a:xfrm>
            <a:off x="2352675" y="3638550"/>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Rectangle 10"/>
          <p:cNvSpPr>
            <a:spLocks noChangeArrowheads="1"/>
          </p:cNvSpPr>
          <p:nvPr/>
        </p:nvSpPr>
        <p:spPr bwMode="auto">
          <a:xfrm>
            <a:off x="2928938" y="3422650"/>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C</a:t>
            </a:r>
          </a:p>
        </p:txBody>
      </p:sp>
      <p:grpSp>
        <p:nvGrpSpPr>
          <p:cNvPr id="3" name="Group 24"/>
          <p:cNvGrpSpPr>
            <a:grpSpLocks/>
          </p:cNvGrpSpPr>
          <p:nvPr/>
        </p:nvGrpSpPr>
        <p:grpSpPr bwMode="auto">
          <a:xfrm>
            <a:off x="3216275" y="3349625"/>
            <a:ext cx="576263" cy="504825"/>
            <a:chOff x="2018" y="2704"/>
            <a:chExt cx="363" cy="318"/>
          </a:xfrm>
        </p:grpSpPr>
        <p:sp>
          <p:nvSpPr>
            <p:cNvPr id="70695" name="Line 11"/>
            <p:cNvSpPr>
              <a:spLocks noChangeShapeType="1"/>
            </p:cNvSpPr>
            <p:nvPr/>
          </p:nvSpPr>
          <p:spPr bwMode="auto">
            <a:xfrm flipV="1">
              <a:off x="2018" y="2704"/>
              <a:ext cx="363"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96" name="Line 12"/>
            <p:cNvSpPr>
              <a:spLocks noChangeShapeType="1"/>
            </p:cNvSpPr>
            <p:nvPr/>
          </p:nvSpPr>
          <p:spPr bwMode="auto">
            <a:xfrm>
              <a:off x="2018" y="2840"/>
              <a:ext cx="363"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 name="Rectangle 13"/>
          <p:cNvSpPr>
            <a:spLocks noChangeArrowheads="1"/>
          </p:cNvSpPr>
          <p:nvPr/>
        </p:nvSpPr>
        <p:spPr bwMode="auto">
          <a:xfrm>
            <a:off x="3721100" y="3133725"/>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C</a:t>
            </a:r>
          </a:p>
        </p:txBody>
      </p:sp>
      <p:sp>
        <p:nvSpPr>
          <p:cNvPr id="16" name="Rectangle 14"/>
          <p:cNvSpPr>
            <a:spLocks noChangeArrowheads="1"/>
          </p:cNvSpPr>
          <p:nvPr/>
        </p:nvSpPr>
        <p:spPr bwMode="auto">
          <a:xfrm>
            <a:off x="3721100" y="3709988"/>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C</a:t>
            </a:r>
          </a:p>
        </p:txBody>
      </p:sp>
      <p:grpSp>
        <p:nvGrpSpPr>
          <p:cNvPr id="4" name="Group 16"/>
          <p:cNvGrpSpPr>
            <a:grpSpLocks/>
          </p:cNvGrpSpPr>
          <p:nvPr/>
        </p:nvGrpSpPr>
        <p:grpSpPr bwMode="auto">
          <a:xfrm>
            <a:off x="5016500" y="3349625"/>
            <a:ext cx="647700" cy="504825"/>
            <a:chOff x="930" y="2704"/>
            <a:chExt cx="408" cy="318"/>
          </a:xfrm>
        </p:grpSpPr>
        <p:sp>
          <p:nvSpPr>
            <p:cNvPr id="70693" name="Line 17"/>
            <p:cNvSpPr>
              <a:spLocks noChangeShapeType="1"/>
            </p:cNvSpPr>
            <p:nvPr/>
          </p:nvSpPr>
          <p:spPr bwMode="auto">
            <a:xfrm>
              <a:off x="930" y="2704"/>
              <a:ext cx="408"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94" name="Line 18"/>
            <p:cNvSpPr>
              <a:spLocks noChangeShapeType="1"/>
            </p:cNvSpPr>
            <p:nvPr/>
          </p:nvSpPr>
          <p:spPr bwMode="auto">
            <a:xfrm flipH="1">
              <a:off x="930" y="2886"/>
              <a:ext cx="408"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 name="Line 22"/>
          <p:cNvSpPr>
            <a:spLocks noChangeShapeType="1"/>
          </p:cNvSpPr>
          <p:nvPr/>
        </p:nvSpPr>
        <p:spPr bwMode="auto">
          <a:xfrm>
            <a:off x="5880100" y="3638550"/>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 name="Group 25"/>
          <p:cNvGrpSpPr>
            <a:grpSpLocks/>
          </p:cNvGrpSpPr>
          <p:nvPr/>
        </p:nvGrpSpPr>
        <p:grpSpPr bwMode="auto">
          <a:xfrm>
            <a:off x="6672263" y="3422650"/>
            <a:ext cx="576262" cy="504825"/>
            <a:chOff x="2018" y="2704"/>
            <a:chExt cx="363" cy="318"/>
          </a:xfrm>
        </p:grpSpPr>
        <p:sp>
          <p:nvSpPr>
            <p:cNvPr id="70691" name="Line 26"/>
            <p:cNvSpPr>
              <a:spLocks noChangeShapeType="1"/>
            </p:cNvSpPr>
            <p:nvPr/>
          </p:nvSpPr>
          <p:spPr bwMode="auto">
            <a:xfrm flipV="1">
              <a:off x="2018" y="2704"/>
              <a:ext cx="363"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92" name="Line 27"/>
            <p:cNvSpPr>
              <a:spLocks noChangeShapeType="1"/>
            </p:cNvSpPr>
            <p:nvPr/>
          </p:nvSpPr>
          <p:spPr bwMode="auto">
            <a:xfrm>
              <a:off x="2018" y="2840"/>
              <a:ext cx="363"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4" name="Rectangle 31"/>
          <p:cNvSpPr>
            <a:spLocks noChangeArrowheads="1"/>
          </p:cNvSpPr>
          <p:nvPr/>
        </p:nvSpPr>
        <p:spPr bwMode="auto">
          <a:xfrm>
            <a:off x="4729163" y="3133725"/>
            <a:ext cx="250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T</a:t>
            </a:r>
          </a:p>
        </p:txBody>
      </p:sp>
      <p:sp>
        <p:nvSpPr>
          <p:cNvPr id="25" name="Rectangle 32"/>
          <p:cNvSpPr>
            <a:spLocks noChangeArrowheads="1"/>
          </p:cNvSpPr>
          <p:nvPr/>
        </p:nvSpPr>
        <p:spPr bwMode="auto">
          <a:xfrm>
            <a:off x="7177088" y="3206750"/>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T</a:t>
            </a:r>
          </a:p>
        </p:txBody>
      </p:sp>
      <p:sp>
        <p:nvSpPr>
          <p:cNvPr id="26" name="Rectangle 34"/>
          <p:cNvSpPr>
            <a:spLocks noChangeArrowheads="1"/>
          </p:cNvSpPr>
          <p:nvPr/>
        </p:nvSpPr>
        <p:spPr bwMode="auto">
          <a:xfrm>
            <a:off x="5592763" y="3422650"/>
            <a:ext cx="504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T</a:t>
            </a:r>
          </a:p>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(C)</a:t>
            </a:r>
          </a:p>
        </p:txBody>
      </p:sp>
      <p:sp>
        <p:nvSpPr>
          <p:cNvPr id="27" name="Rectangle 35"/>
          <p:cNvSpPr>
            <a:spLocks noChangeArrowheads="1"/>
          </p:cNvSpPr>
          <p:nvPr/>
        </p:nvSpPr>
        <p:spPr bwMode="auto">
          <a:xfrm>
            <a:off x="6384925" y="3422650"/>
            <a:ext cx="504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T</a:t>
            </a:r>
          </a:p>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(C)</a:t>
            </a:r>
          </a:p>
        </p:txBody>
      </p:sp>
      <p:sp>
        <p:nvSpPr>
          <p:cNvPr id="28" name="Rectangle 39"/>
          <p:cNvSpPr>
            <a:spLocks noChangeArrowheads="1"/>
          </p:cNvSpPr>
          <p:nvPr/>
        </p:nvSpPr>
        <p:spPr bwMode="auto">
          <a:xfrm>
            <a:off x="4729163" y="3638550"/>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C</a:t>
            </a:r>
          </a:p>
        </p:txBody>
      </p:sp>
      <p:sp>
        <p:nvSpPr>
          <p:cNvPr id="29" name="Rectangle 40"/>
          <p:cNvSpPr>
            <a:spLocks noChangeArrowheads="1"/>
          </p:cNvSpPr>
          <p:nvPr/>
        </p:nvSpPr>
        <p:spPr bwMode="auto">
          <a:xfrm>
            <a:off x="7177088" y="3781425"/>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C</a:t>
            </a:r>
          </a:p>
        </p:txBody>
      </p:sp>
      <p:grpSp>
        <p:nvGrpSpPr>
          <p:cNvPr id="6" name="Group 43"/>
          <p:cNvGrpSpPr>
            <a:grpSpLocks/>
          </p:cNvGrpSpPr>
          <p:nvPr/>
        </p:nvGrpSpPr>
        <p:grpSpPr bwMode="auto">
          <a:xfrm>
            <a:off x="3000375" y="4214813"/>
            <a:ext cx="2797175" cy="1014412"/>
            <a:chOff x="1565" y="3249"/>
            <a:chExt cx="1762" cy="639"/>
          </a:xfrm>
        </p:grpSpPr>
        <p:grpSp>
          <p:nvGrpSpPr>
            <p:cNvPr id="70678" name="Group 19"/>
            <p:cNvGrpSpPr>
              <a:grpSpLocks/>
            </p:cNvGrpSpPr>
            <p:nvPr/>
          </p:nvGrpSpPr>
          <p:grpSpPr bwMode="auto">
            <a:xfrm>
              <a:off x="1746" y="3385"/>
              <a:ext cx="408" cy="318"/>
              <a:chOff x="930" y="2704"/>
              <a:chExt cx="408" cy="318"/>
            </a:xfrm>
          </p:grpSpPr>
          <p:sp>
            <p:nvSpPr>
              <p:cNvPr id="70689" name="Line 20"/>
              <p:cNvSpPr>
                <a:spLocks noChangeShapeType="1"/>
              </p:cNvSpPr>
              <p:nvPr/>
            </p:nvSpPr>
            <p:spPr bwMode="auto">
              <a:xfrm>
                <a:off x="930" y="2704"/>
                <a:ext cx="408"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90" name="Line 21"/>
              <p:cNvSpPr>
                <a:spLocks noChangeShapeType="1"/>
              </p:cNvSpPr>
              <p:nvPr/>
            </p:nvSpPr>
            <p:spPr bwMode="auto">
              <a:xfrm flipH="1">
                <a:off x="930" y="2886"/>
                <a:ext cx="408"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0679" name="Line 23"/>
            <p:cNvSpPr>
              <a:spLocks noChangeShapeType="1"/>
            </p:cNvSpPr>
            <p:nvPr/>
          </p:nvSpPr>
          <p:spPr bwMode="auto">
            <a:xfrm>
              <a:off x="2290" y="3566"/>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0680" name="Group 28"/>
            <p:cNvGrpSpPr>
              <a:grpSpLocks/>
            </p:cNvGrpSpPr>
            <p:nvPr/>
          </p:nvGrpSpPr>
          <p:grpSpPr bwMode="auto">
            <a:xfrm>
              <a:off x="2789" y="3430"/>
              <a:ext cx="363" cy="318"/>
              <a:chOff x="2018" y="2704"/>
              <a:chExt cx="363" cy="318"/>
            </a:xfrm>
          </p:grpSpPr>
          <p:sp>
            <p:nvSpPr>
              <p:cNvPr id="70687" name="Line 29"/>
              <p:cNvSpPr>
                <a:spLocks noChangeShapeType="1"/>
              </p:cNvSpPr>
              <p:nvPr/>
            </p:nvSpPr>
            <p:spPr bwMode="auto">
              <a:xfrm flipV="1">
                <a:off x="2018" y="2704"/>
                <a:ext cx="363"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88" name="Line 30"/>
              <p:cNvSpPr>
                <a:spLocks noChangeShapeType="1"/>
              </p:cNvSpPr>
              <p:nvPr/>
            </p:nvSpPr>
            <p:spPr bwMode="auto">
              <a:xfrm>
                <a:off x="2018" y="2840"/>
                <a:ext cx="363"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0681" name="Rectangle 33"/>
            <p:cNvSpPr>
              <a:spLocks noChangeArrowheads="1"/>
            </p:cNvSpPr>
            <p:nvPr/>
          </p:nvSpPr>
          <p:spPr bwMode="auto">
            <a:xfrm>
              <a:off x="1565" y="3249"/>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T</a:t>
              </a:r>
            </a:p>
          </p:txBody>
        </p:sp>
        <p:sp>
          <p:nvSpPr>
            <p:cNvPr id="70682" name="Rectangle 36"/>
            <p:cNvSpPr>
              <a:spLocks noChangeArrowheads="1"/>
            </p:cNvSpPr>
            <p:nvPr/>
          </p:nvSpPr>
          <p:spPr bwMode="auto">
            <a:xfrm>
              <a:off x="3107" y="3294"/>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T</a:t>
              </a:r>
            </a:p>
          </p:txBody>
        </p:sp>
        <p:sp>
          <p:nvSpPr>
            <p:cNvPr id="70683" name="Rectangle 37"/>
            <p:cNvSpPr>
              <a:spLocks noChangeArrowheads="1"/>
            </p:cNvSpPr>
            <p:nvPr/>
          </p:nvSpPr>
          <p:spPr bwMode="auto">
            <a:xfrm>
              <a:off x="2109" y="3430"/>
              <a:ext cx="31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T</a:t>
              </a:r>
            </a:p>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(C)</a:t>
              </a:r>
            </a:p>
          </p:txBody>
        </p:sp>
        <p:sp>
          <p:nvSpPr>
            <p:cNvPr id="70684" name="Rectangle 38"/>
            <p:cNvSpPr>
              <a:spLocks noChangeArrowheads="1"/>
            </p:cNvSpPr>
            <p:nvPr/>
          </p:nvSpPr>
          <p:spPr bwMode="auto">
            <a:xfrm>
              <a:off x="2608" y="3430"/>
              <a:ext cx="31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T</a:t>
              </a:r>
            </a:p>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(C)</a:t>
              </a:r>
            </a:p>
          </p:txBody>
        </p:sp>
        <p:sp>
          <p:nvSpPr>
            <p:cNvPr id="70685" name="Rectangle 41"/>
            <p:cNvSpPr>
              <a:spLocks noChangeArrowheads="1"/>
            </p:cNvSpPr>
            <p:nvPr/>
          </p:nvSpPr>
          <p:spPr bwMode="auto">
            <a:xfrm>
              <a:off x="1565" y="361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C</a:t>
              </a:r>
            </a:p>
          </p:txBody>
        </p:sp>
        <p:sp>
          <p:nvSpPr>
            <p:cNvPr id="70686" name="Rectangle 42"/>
            <p:cNvSpPr>
              <a:spLocks noChangeArrowheads="1"/>
            </p:cNvSpPr>
            <p:nvPr/>
          </p:nvSpPr>
          <p:spPr bwMode="auto">
            <a:xfrm>
              <a:off x="3107" y="3657"/>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C</a:t>
              </a:r>
            </a:p>
          </p:txBody>
        </p:sp>
      </p:grpSp>
    </p:spTree>
    <p:extLst>
      <p:ext uri="{BB962C8B-B14F-4D97-AF65-F5344CB8AC3E}">
        <p14:creationId xmlns:p14="http://schemas.microsoft.com/office/powerpoint/2010/main" val="11636945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additive="base">
                                        <p:cTn id="51" dur="500" fill="hold"/>
                                        <p:tgtEl>
                                          <p:spTgt spid="5"/>
                                        </p:tgtEl>
                                        <p:attrNameLst>
                                          <p:attrName>ppt_x</p:attrName>
                                        </p:attrNameLst>
                                      </p:cBhvr>
                                      <p:tavLst>
                                        <p:tav tm="0">
                                          <p:val>
                                            <p:strVal val="#ppt_x"/>
                                          </p:val>
                                        </p:tav>
                                        <p:tav tm="100000">
                                          <p:val>
                                            <p:strVal val="#ppt_x"/>
                                          </p:val>
                                        </p:tav>
                                      </p:tavLst>
                                    </p:anim>
                                    <p:anim calcmode="lin" valueType="num">
                                      <p:cBhvr additive="base">
                                        <p:cTn id="52" dur="500" fill="hold"/>
                                        <p:tgtEl>
                                          <p:spTgt spid="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ppt_x"/>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fill="hold"/>
                                        <p:tgtEl>
                                          <p:spTgt spid="25"/>
                                        </p:tgtEl>
                                        <p:attrNameLst>
                                          <p:attrName>ppt_x</p:attrName>
                                        </p:attrNameLst>
                                      </p:cBhvr>
                                      <p:tavLst>
                                        <p:tav tm="0">
                                          <p:val>
                                            <p:strVal val="#ppt_x"/>
                                          </p:val>
                                        </p:tav>
                                        <p:tav tm="100000">
                                          <p:val>
                                            <p:strVal val="#ppt_x"/>
                                          </p:val>
                                        </p:tav>
                                      </p:tavLst>
                                    </p:anim>
                                    <p:anim calcmode="lin" valueType="num">
                                      <p:cBhvr additive="base">
                                        <p:cTn id="60" dur="500" fill="hold"/>
                                        <p:tgtEl>
                                          <p:spTgt spid="2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500" fill="hold"/>
                                        <p:tgtEl>
                                          <p:spTgt spid="27"/>
                                        </p:tgtEl>
                                        <p:attrNameLst>
                                          <p:attrName>ppt_x</p:attrName>
                                        </p:attrNameLst>
                                      </p:cBhvr>
                                      <p:tavLst>
                                        <p:tav tm="0">
                                          <p:val>
                                            <p:strVal val="#ppt_x"/>
                                          </p:val>
                                        </p:tav>
                                        <p:tav tm="100000">
                                          <p:val>
                                            <p:strVal val="#ppt_x"/>
                                          </p:val>
                                        </p:tav>
                                      </p:tavLst>
                                    </p:anim>
                                    <p:anim calcmode="lin" valueType="num">
                                      <p:cBhvr additive="base">
                                        <p:cTn id="68" dur="500" fill="hold"/>
                                        <p:tgtEl>
                                          <p:spTgt spid="2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fill="hold"/>
                                        <p:tgtEl>
                                          <p:spTgt spid="28"/>
                                        </p:tgtEl>
                                        <p:attrNameLst>
                                          <p:attrName>ppt_x</p:attrName>
                                        </p:attrNameLst>
                                      </p:cBhvr>
                                      <p:tavLst>
                                        <p:tav tm="0">
                                          <p:val>
                                            <p:strVal val="#ppt_x"/>
                                          </p:val>
                                        </p:tav>
                                        <p:tav tm="100000">
                                          <p:val>
                                            <p:strVal val="#ppt_x"/>
                                          </p:val>
                                        </p:tav>
                                      </p:tavLst>
                                    </p:anim>
                                    <p:anim calcmode="lin" valueType="num">
                                      <p:cBhvr additive="base">
                                        <p:cTn id="72" dur="500" fill="hold"/>
                                        <p:tgtEl>
                                          <p:spTgt spid="2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6"/>
                                        </p:tgtEl>
                                        <p:attrNameLst>
                                          <p:attrName>style.visibility</p:attrName>
                                        </p:attrNameLst>
                                      </p:cBhvr>
                                      <p:to>
                                        <p:strVal val="visible"/>
                                      </p:to>
                                    </p:set>
                                    <p:anim calcmode="lin" valueType="num">
                                      <p:cBhvr additive="base">
                                        <p:cTn id="79" dur="500" fill="hold"/>
                                        <p:tgtEl>
                                          <p:spTgt spid="6"/>
                                        </p:tgtEl>
                                        <p:attrNameLst>
                                          <p:attrName>ppt_x</p:attrName>
                                        </p:attrNameLst>
                                      </p:cBhvr>
                                      <p:tavLst>
                                        <p:tav tm="0">
                                          <p:val>
                                            <p:strVal val="#ppt_x"/>
                                          </p:val>
                                        </p:tav>
                                        <p:tav tm="100000">
                                          <p:val>
                                            <p:strVal val="#ppt_x"/>
                                          </p:val>
                                        </p:tav>
                                      </p:tavLst>
                                    </p:anim>
                                    <p:anim calcmode="lin" valueType="num">
                                      <p:cBhvr additive="base">
                                        <p:cTn id="8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5" grpId="0"/>
      <p:bldP spid="16" grpId="0"/>
      <p:bldP spid="24" grpId="0"/>
      <p:bldP spid="25" grpId="0"/>
      <p:bldP spid="26" grpId="0"/>
      <p:bldP spid="27" grpId="0"/>
      <p:bldP spid="28"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ED2E9C5-AB60-4AE4-8840-759C32CEBE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649693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内容占位符 1"/>
          <p:cNvSpPr>
            <a:spLocks noGrp="1"/>
          </p:cNvSpPr>
          <p:nvPr>
            <p:ph idx="1"/>
          </p:nvPr>
        </p:nvSpPr>
        <p:spPr>
          <a:xfrm>
            <a:off x="457200" y="500063"/>
            <a:ext cx="8229600" cy="1643062"/>
          </a:xfrm>
        </p:spPr>
        <p:txBody>
          <a:bodyPr/>
          <a:lstStyle/>
          <a:p>
            <a:r>
              <a:rPr lang="en-US" altLang="zh-CN" sz="2800"/>
              <a:t>5.3   </a:t>
            </a:r>
            <a:r>
              <a:rPr lang="zh-CN" altLang="en-US" sz="2800"/>
              <a:t>上面的问题中，</a:t>
            </a:r>
            <a:r>
              <a:rPr lang="en-US" altLang="zh-CN" sz="2800"/>
              <a:t>3</a:t>
            </a:r>
            <a:r>
              <a:rPr lang="zh-CN" altLang="en-US" sz="2800"/>
              <a:t>棵可能的无根树中有几棵是一样简约的（因为它们有最小替换数）？有几棵树的替换数是</a:t>
            </a:r>
            <a:r>
              <a:rPr lang="en-US" altLang="zh-CN" sz="2800"/>
              <a:t>2</a:t>
            </a:r>
            <a:r>
              <a:rPr lang="zh-CN" altLang="en-US" sz="2800"/>
              <a:t>？有大于</a:t>
            </a:r>
            <a:r>
              <a:rPr lang="en-US" altLang="zh-CN" sz="2800"/>
              <a:t>2</a:t>
            </a:r>
            <a:r>
              <a:rPr lang="zh-CN" altLang="en-US" sz="2800"/>
              <a:t>个替换的树吗？</a:t>
            </a:r>
          </a:p>
          <a:p>
            <a:endParaRPr lang="zh-CN" altLang="en-US"/>
          </a:p>
        </p:txBody>
      </p:sp>
      <p:grpSp>
        <p:nvGrpSpPr>
          <p:cNvPr id="2" name="Group 15"/>
          <p:cNvGrpSpPr>
            <a:grpSpLocks/>
          </p:cNvGrpSpPr>
          <p:nvPr/>
        </p:nvGrpSpPr>
        <p:grpSpPr bwMode="auto">
          <a:xfrm>
            <a:off x="1489075" y="2921000"/>
            <a:ext cx="647700" cy="504825"/>
            <a:chOff x="930" y="2704"/>
            <a:chExt cx="408" cy="318"/>
          </a:xfrm>
        </p:grpSpPr>
        <p:sp>
          <p:nvSpPr>
            <p:cNvPr id="71726" name="Line 4"/>
            <p:cNvSpPr>
              <a:spLocks noChangeShapeType="1"/>
            </p:cNvSpPr>
            <p:nvPr/>
          </p:nvSpPr>
          <p:spPr bwMode="auto">
            <a:xfrm>
              <a:off x="930" y="2704"/>
              <a:ext cx="408"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27" name="Line 5"/>
            <p:cNvSpPr>
              <a:spLocks noChangeShapeType="1"/>
            </p:cNvSpPr>
            <p:nvPr/>
          </p:nvSpPr>
          <p:spPr bwMode="auto">
            <a:xfrm flipH="1">
              <a:off x="930" y="2886"/>
              <a:ext cx="408"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 name="Rectangle 6"/>
          <p:cNvSpPr>
            <a:spLocks noChangeArrowheads="1"/>
          </p:cNvSpPr>
          <p:nvPr/>
        </p:nvSpPr>
        <p:spPr bwMode="auto">
          <a:xfrm>
            <a:off x="1200150" y="2705100"/>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T</a:t>
            </a:r>
          </a:p>
        </p:txBody>
      </p:sp>
      <p:sp>
        <p:nvSpPr>
          <p:cNvPr id="8" name="Rectangle 7"/>
          <p:cNvSpPr>
            <a:spLocks noChangeArrowheads="1"/>
          </p:cNvSpPr>
          <p:nvPr/>
        </p:nvSpPr>
        <p:spPr bwMode="auto">
          <a:xfrm>
            <a:off x="1128713" y="3209925"/>
            <a:ext cx="43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T</a:t>
            </a:r>
          </a:p>
        </p:txBody>
      </p:sp>
      <p:sp>
        <p:nvSpPr>
          <p:cNvPr id="9" name="Rectangle 8"/>
          <p:cNvSpPr>
            <a:spLocks noChangeArrowheads="1"/>
          </p:cNvSpPr>
          <p:nvPr/>
        </p:nvSpPr>
        <p:spPr bwMode="auto">
          <a:xfrm>
            <a:off x="2063750" y="2994025"/>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T</a:t>
            </a:r>
          </a:p>
        </p:txBody>
      </p:sp>
      <p:sp>
        <p:nvSpPr>
          <p:cNvPr id="10" name="Line 9"/>
          <p:cNvSpPr>
            <a:spLocks noChangeShapeType="1"/>
          </p:cNvSpPr>
          <p:nvPr/>
        </p:nvSpPr>
        <p:spPr bwMode="auto">
          <a:xfrm>
            <a:off x="2352675" y="320992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Rectangle 10"/>
          <p:cNvSpPr>
            <a:spLocks noChangeArrowheads="1"/>
          </p:cNvSpPr>
          <p:nvPr/>
        </p:nvSpPr>
        <p:spPr bwMode="auto">
          <a:xfrm>
            <a:off x="2928938" y="2994025"/>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C</a:t>
            </a:r>
          </a:p>
        </p:txBody>
      </p:sp>
      <p:grpSp>
        <p:nvGrpSpPr>
          <p:cNvPr id="3" name="Group 24"/>
          <p:cNvGrpSpPr>
            <a:grpSpLocks/>
          </p:cNvGrpSpPr>
          <p:nvPr/>
        </p:nvGrpSpPr>
        <p:grpSpPr bwMode="auto">
          <a:xfrm>
            <a:off x="3216275" y="2921000"/>
            <a:ext cx="576263" cy="504825"/>
            <a:chOff x="2018" y="2704"/>
            <a:chExt cx="363" cy="318"/>
          </a:xfrm>
        </p:grpSpPr>
        <p:sp>
          <p:nvSpPr>
            <p:cNvPr id="71724" name="Line 11"/>
            <p:cNvSpPr>
              <a:spLocks noChangeShapeType="1"/>
            </p:cNvSpPr>
            <p:nvPr/>
          </p:nvSpPr>
          <p:spPr bwMode="auto">
            <a:xfrm flipV="1">
              <a:off x="2018" y="2704"/>
              <a:ext cx="363"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25" name="Line 12"/>
            <p:cNvSpPr>
              <a:spLocks noChangeShapeType="1"/>
            </p:cNvSpPr>
            <p:nvPr/>
          </p:nvSpPr>
          <p:spPr bwMode="auto">
            <a:xfrm>
              <a:off x="2018" y="2840"/>
              <a:ext cx="363"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 name="Rectangle 13"/>
          <p:cNvSpPr>
            <a:spLocks noChangeArrowheads="1"/>
          </p:cNvSpPr>
          <p:nvPr/>
        </p:nvSpPr>
        <p:spPr bwMode="auto">
          <a:xfrm>
            <a:off x="3721100" y="2705100"/>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C</a:t>
            </a:r>
          </a:p>
        </p:txBody>
      </p:sp>
      <p:sp>
        <p:nvSpPr>
          <p:cNvPr id="16" name="Rectangle 14"/>
          <p:cNvSpPr>
            <a:spLocks noChangeArrowheads="1"/>
          </p:cNvSpPr>
          <p:nvPr/>
        </p:nvSpPr>
        <p:spPr bwMode="auto">
          <a:xfrm>
            <a:off x="3721100" y="3281363"/>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C</a:t>
            </a:r>
          </a:p>
        </p:txBody>
      </p:sp>
      <p:grpSp>
        <p:nvGrpSpPr>
          <p:cNvPr id="4" name="Group 16"/>
          <p:cNvGrpSpPr>
            <a:grpSpLocks/>
          </p:cNvGrpSpPr>
          <p:nvPr/>
        </p:nvGrpSpPr>
        <p:grpSpPr bwMode="auto">
          <a:xfrm>
            <a:off x="5016500" y="2921000"/>
            <a:ext cx="647700" cy="504825"/>
            <a:chOff x="930" y="2704"/>
            <a:chExt cx="408" cy="318"/>
          </a:xfrm>
        </p:grpSpPr>
        <p:sp>
          <p:nvSpPr>
            <p:cNvPr id="71722" name="Line 17"/>
            <p:cNvSpPr>
              <a:spLocks noChangeShapeType="1"/>
            </p:cNvSpPr>
            <p:nvPr/>
          </p:nvSpPr>
          <p:spPr bwMode="auto">
            <a:xfrm>
              <a:off x="930" y="2704"/>
              <a:ext cx="408"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23" name="Line 18"/>
            <p:cNvSpPr>
              <a:spLocks noChangeShapeType="1"/>
            </p:cNvSpPr>
            <p:nvPr/>
          </p:nvSpPr>
          <p:spPr bwMode="auto">
            <a:xfrm flipH="1">
              <a:off x="930" y="2886"/>
              <a:ext cx="408"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 name="Line 22"/>
          <p:cNvSpPr>
            <a:spLocks noChangeShapeType="1"/>
          </p:cNvSpPr>
          <p:nvPr/>
        </p:nvSpPr>
        <p:spPr bwMode="auto">
          <a:xfrm>
            <a:off x="5880100" y="320992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 name="Group 25"/>
          <p:cNvGrpSpPr>
            <a:grpSpLocks/>
          </p:cNvGrpSpPr>
          <p:nvPr/>
        </p:nvGrpSpPr>
        <p:grpSpPr bwMode="auto">
          <a:xfrm>
            <a:off x="6672263" y="2994025"/>
            <a:ext cx="576262" cy="504825"/>
            <a:chOff x="2018" y="2704"/>
            <a:chExt cx="363" cy="318"/>
          </a:xfrm>
        </p:grpSpPr>
        <p:sp>
          <p:nvSpPr>
            <p:cNvPr id="71720" name="Line 26"/>
            <p:cNvSpPr>
              <a:spLocks noChangeShapeType="1"/>
            </p:cNvSpPr>
            <p:nvPr/>
          </p:nvSpPr>
          <p:spPr bwMode="auto">
            <a:xfrm flipV="1">
              <a:off x="2018" y="2704"/>
              <a:ext cx="363"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21" name="Line 27"/>
            <p:cNvSpPr>
              <a:spLocks noChangeShapeType="1"/>
            </p:cNvSpPr>
            <p:nvPr/>
          </p:nvSpPr>
          <p:spPr bwMode="auto">
            <a:xfrm>
              <a:off x="2018" y="2840"/>
              <a:ext cx="363"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4" name="Rectangle 31"/>
          <p:cNvSpPr>
            <a:spLocks noChangeArrowheads="1"/>
          </p:cNvSpPr>
          <p:nvPr/>
        </p:nvSpPr>
        <p:spPr bwMode="auto">
          <a:xfrm>
            <a:off x="4729163" y="2705100"/>
            <a:ext cx="250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T</a:t>
            </a:r>
          </a:p>
        </p:txBody>
      </p:sp>
      <p:sp>
        <p:nvSpPr>
          <p:cNvPr id="25" name="Rectangle 32"/>
          <p:cNvSpPr>
            <a:spLocks noChangeArrowheads="1"/>
          </p:cNvSpPr>
          <p:nvPr/>
        </p:nvSpPr>
        <p:spPr bwMode="auto">
          <a:xfrm>
            <a:off x="7177088" y="2778125"/>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T</a:t>
            </a:r>
          </a:p>
        </p:txBody>
      </p:sp>
      <p:sp>
        <p:nvSpPr>
          <p:cNvPr id="26" name="Rectangle 34"/>
          <p:cNvSpPr>
            <a:spLocks noChangeArrowheads="1"/>
          </p:cNvSpPr>
          <p:nvPr/>
        </p:nvSpPr>
        <p:spPr bwMode="auto">
          <a:xfrm>
            <a:off x="5592763" y="2994025"/>
            <a:ext cx="504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T</a:t>
            </a:r>
          </a:p>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(C)</a:t>
            </a:r>
          </a:p>
        </p:txBody>
      </p:sp>
      <p:sp>
        <p:nvSpPr>
          <p:cNvPr id="27" name="Rectangle 35"/>
          <p:cNvSpPr>
            <a:spLocks noChangeArrowheads="1"/>
          </p:cNvSpPr>
          <p:nvPr/>
        </p:nvSpPr>
        <p:spPr bwMode="auto">
          <a:xfrm>
            <a:off x="6384925" y="2994025"/>
            <a:ext cx="504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T</a:t>
            </a:r>
          </a:p>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(C)</a:t>
            </a:r>
          </a:p>
        </p:txBody>
      </p:sp>
      <p:sp>
        <p:nvSpPr>
          <p:cNvPr id="28" name="Rectangle 39"/>
          <p:cNvSpPr>
            <a:spLocks noChangeArrowheads="1"/>
          </p:cNvSpPr>
          <p:nvPr/>
        </p:nvSpPr>
        <p:spPr bwMode="auto">
          <a:xfrm>
            <a:off x="4729163" y="3209925"/>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C</a:t>
            </a:r>
          </a:p>
        </p:txBody>
      </p:sp>
      <p:sp>
        <p:nvSpPr>
          <p:cNvPr id="29" name="Rectangle 40"/>
          <p:cNvSpPr>
            <a:spLocks noChangeArrowheads="1"/>
          </p:cNvSpPr>
          <p:nvPr/>
        </p:nvSpPr>
        <p:spPr bwMode="auto">
          <a:xfrm>
            <a:off x="7177088" y="3352800"/>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C</a:t>
            </a:r>
          </a:p>
        </p:txBody>
      </p:sp>
      <p:grpSp>
        <p:nvGrpSpPr>
          <p:cNvPr id="6" name="Group 43"/>
          <p:cNvGrpSpPr>
            <a:grpSpLocks/>
          </p:cNvGrpSpPr>
          <p:nvPr/>
        </p:nvGrpSpPr>
        <p:grpSpPr bwMode="auto">
          <a:xfrm>
            <a:off x="3000375" y="3786188"/>
            <a:ext cx="2797175" cy="1014412"/>
            <a:chOff x="1565" y="3249"/>
            <a:chExt cx="1762" cy="639"/>
          </a:xfrm>
        </p:grpSpPr>
        <p:grpSp>
          <p:nvGrpSpPr>
            <p:cNvPr id="71707" name="Group 19"/>
            <p:cNvGrpSpPr>
              <a:grpSpLocks/>
            </p:cNvGrpSpPr>
            <p:nvPr/>
          </p:nvGrpSpPr>
          <p:grpSpPr bwMode="auto">
            <a:xfrm>
              <a:off x="1746" y="3385"/>
              <a:ext cx="408" cy="318"/>
              <a:chOff x="930" y="2704"/>
              <a:chExt cx="408" cy="318"/>
            </a:xfrm>
          </p:grpSpPr>
          <p:sp>
            <p:nvSpPr>
              <p:cNvPr id="71718" name="Line 20"/>
              <p:cNvSpPr>
                <a:spLocks noChangeShapeType="1"/>
              </p:cNvSpPr>
              <p:nvPr/>
            </p:nvSpPr>
            <p:spPr bwMode="auto">
              <a:xfrm>
                <a:off x="930" y="2704"/>
                <a:ext cx="408"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19" name="Line 21"/>
              <p:cNvSpPr>
                <a:spLocks noChangeShapeType="1"/>
              </p:cNvSpPr>
              <p:nvPr/>
            </p:nvSpPr>
            <p:spPr bwMode="auto">
              <a:xfrm flipH="1">
                <a:off x="930" y="2886"/>
                <a:ext cx="408"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1708" name="Line 23"/>
            <p:cNvSpPr>
              <a:spLocks noChangeShapeType="1"/>
            </p:cNvSpPr>
            <p:nvPr/>
          </p:nvSpPr>
          <p:spPr bwMode="auto">
            <a:xfrm>
              <a:off x="2290" y="3566"/>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1709" name="Group 28"/>
            <p:cNvGrpSpPr>
              <a:grpSpLocks/>
            </p:cNvGrpSpPr>
            <p:nvPr/>
          </p:nvGrpSpPr>
          <p:grpSpPr bwMode="auto">
            <a:xfrm>
              <a:off x="2789" y="3430"/>
              <a:ext cx="363" cy="318"/>
              <a:chOff x="2018" y="2704"/>
              <a:chExt cx="363" cy="318"/>
            </a:xfrm>
          </p:grpSpPr>
          <p:sp>
            <p:nvSpPr>
              <p:cNvPr id="71716" name="Line 29"/>
              <p:cNvSpPr>
                <a:spLocks noChangeShapeType="1"/>
              </p:cNvSpPr>
              <p:nvPr/>
            </p:nvSpPr>
            <p:spPr bwMode="auto">
              <a:xfrm flipV="1">
                <a:off x="2018" y="2704"/>
                <a:ext cx="363"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17" name="Line 30"/>
              <p:cNvSpPr>
                <a:spLocks noChangeShapeType="1"/>
              </p:cNvSpPr>
              <p:nvPr/>
            </p:nvSpPr>
            <p:spPr bwMode="auto">
              <a:xfrm>
                <a:off x="2018" y="2840"/>
                <a:ext cx="363"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1710" name="Rectangle 33"/>
            <p:cNvSpPr>
              <a:spLocks noChangeArrowheads="1"/>
            </p:cNvSpPr>
            <p:nvPr/>
          </p:nvSpPr>
          <p:spPr bwMode="auto">
            <a:xfrm>
              <a:off x="1565" y="3249"/>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T</a:t>
              </a:r>
            </a:p>
          </p:txBody>
        </p:sp>
        <p:sp>
          <p:nvSpPr>
            <p:cNvPr id="71711" name="Rectangle 36"/>
            <p:cNvSpPr>
              <a:spLocks noChangeArrowheads="1"/>
            </p:cNvSpPr>
            <p:nvPr/>
          </p:nvSpPr>
          <p:spPr bwMode="auto">
            <a:xfrm>
              <a:off x="3107" y="3294"/>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T</a:t>
              </a:r>
            </a:p>
          </p:txBody>
        </p:sp>
        <p:sp>
          <p:nvSpPr>
            <p:cNvPr id="71712" name="Rectangle 37"/>
            <p:cNvSpPr>
              <a:spLocks noChangeArrowheads="1"/>
            </p:cNvSpPr>
            <p:nvPr/>
          </p:nvSpPr>
          <p:spPr bwMode="auto">
            <a:xfrm>
              <a:off x="2109" y="3430"/>
              <a:ext cx="31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T</a:t>
              </a:r>
            </a:p>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(C)</a:t>
              </a:r>
            </a:p>
          </p:txBody>
        </p:sp>
        <p:sp>
          <p:nvSpPr>
            <p:cNvPr id="71713" name="Rectangle 38"/>
            <p:cNvSpPr>
              <a:spLocks noChangeArrowheads="1"/>
            </p:cNvSpPr>
            <p:nvPr/>
          </p:nvSpPr>
          <p:spPr bwMode="auto">
            <a:xfrm>
              <a:off x="2608" y="3430"/>
              <a:ext cx="31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T</a:t>
              </a:r>
            </a:p>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(C)</a:t>
              </a:r>
            </a:p>
          </p:txBody>
        </p:sp>
        <p:sp>
          <p:nvSpPr>
            <p:cNvPr id="71714" name="Rectangle 41"/>
            <p:cNvSpPr>
              <a:spLocks noChangeArrowheads="1"/>
            </p:cNvSpPr>
            <p:nvPr/>
          </p:nvSpPr>
          <p:spPr bwMode="auto">
            <a:xfrm>
              <a:off x="1565" y="361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C</a:t>
              </a:r>
            </a:p>
          </p:txBody>
        </p:sp>
        <p:sp>
          <p:nvSpPr>
            <p:cNvPr id="71715" name="Rectangle 42"/>
            <p:cNvSpPr>
              <a:spLocks noChangeArrowheads="1"/>
            </p:cNvSpPr>
            <p:nvPr/>
          </p:nvSpPr>
          <p:spPr bwMode="auto">
            <a:xfrm>
              <a:off x="3107" y="3657"/>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Arial" panose="020B0604020202020204" pitchFamily="34" charset="0"/>
                  <a:ea typeface="宋体" panose="02010600030101010101" pitchFamily="2" charset="-122"/>
                </a:rPr>
                <a:t>C</a:t>
              </a:r>
            </a:p>
          </p:txBody>
        </p:sp>
      </p:grpSp>
      <p:sp>
        <p:nvSpPr>
          <p:cNvPr id="44" name="Line 44"/>
          <p:cNvSpPr>
            <a:spLocks noChangeShapeType="1"/>
          </p:cNvSpPr>
          <p:nvPr/>
        </p:nvSpPr>
        <p:spPr bwMode="auto">
          <a:xfrm flipV="1">
            <a:off x="2640013" y="3209925"/>
            <a:ext cx="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45"/>
          <p:cNvSpPr>
            <a:spLocks noChangeShapeType="1"/>
          </p:cNvSpPr>
          <p:nvPr/>
        </p:nvSpPr>
        <p:spPr bwMode="auto">
          <a:xfrm flipH="1" flipV="1">
            <a:off x="5376863" y="3352800"/>
            <a:ext cx="287337"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46"/>
          <p:cNvSpPr>
            <a:spLocks noChangeShapeType="1"/>
          </p:cNvSpPr>
          <p:nvPr/>
        </p:nvSpPr>
        <p:spPr bwMode="auto">
          <a:xfrm flipV="1">
            <a:off x="6600825" y="3352800"/>
            <a:ext cx="288925"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47"/>
          <p:cNvSpPr>
            <a:spLocks noChangeShapeType="1"/>
          </p:cNvSpPr>
          <p:nvPr/>
        </p:nvSpPr>
        <p:spPr bwMode="auto">
          <a:xfrm flipH="1" flipV="1">
            <a:off x="3648075" y="4433888"/>
            <a:ext cx="215900" cy="360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49"/>
          <p:cNvSpPr>
            <a:spLocks noChangeShapeType="1"/>
          </p:cNvSpPr>
          <p:nvPr/>
        </p:nvSpPr>
        <p:spPr bwMode="auto">
          <a:xfrm flipV="1">
            <a:off x="4945063" y="4433888"/>
            <a:ext cx="215900" cy="360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34216560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additive="base">
                                        <p:cTn id="51" dur="500" fill="hold"/>
                                        <p:tgtEl>
                                          <p:spTgt spid="5"/>
                                        </p:tgtEl>
                                        <p:attrNameLst>
                                          <p:attrName>ppt_x</p:attrName>
                                        </p:attrNameLst>
                                      </p:cBhvr>
                                      <p:tavLst>
                                        <p:tav tm="0">
                                          <p:val>
                                            <p:strVal val="#ppt_x"/>
                                          </p:val>
                                        </p:tav>
                                        <p:tav tm="100000">
                                          <p:val>
                                            <p:strVal val="#ppt_x"/>
                                          </p:val>
                                        </p:tav>
                                      </p:tavLst>
                                    </p:anim>
                                    <p:anim calcmode="lin" valueType="num">
                                      <p:cBhvr additive="base">
                                        <p:cTn id="52" dur="500" fill="hold"/>
                                        <p:tgtEl>
                                          <p:spTgt spid="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ppt_x"/>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fill="hold"/>
                                        <p:tgtEl>
                                          <p:spTgt spid="25"/>
                                        </p:tgtEl>
                                        <p:attrNameLst>
                                          <p:attrName>ppt_x</p:attrName>
                                        </p:attrNameLst>
                                      </p:cBhvr>
                                      <p:tavLst>
                                        <p:tav tm="0">
                                          <p:val>
                                            <p:strVal val="#ppt_x"/>
                                          </p:val>
                                        </p:tav>
                                        <p:tav tm="100000">
                                          <p:val>
                                            <p:strVal val="#ppt_x"/>
                                          </p:val>
                                        </p:tav>
                                      </p:tavLst>
                                    </p:anim>
                                    <p:anim calcmode="lin" valueType="num">
                                      <p:cBhvr additive="base">
                                        <p:cTn id="60" dur="500" fill="hold"/>
                                        <p:tgtEl>
                                          <p:spTgt spid="2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500" fill="hold"/>
                                        <p:tgtEl>
                                          <p:spTgt spid="27"/>
                                        </p:tgtEl>
                                        <p:attrNameLst>
                                          <p:attrName>ppt_x</p:attrName>
                                        </p:attrNameLst>
                                      </p:cBhvr>
                                      <p:tavLst>
                                        <p:tav tm="0">
                                          <p:val>
                                            <p:strVal val="#ppt_x"/>
                                          </p:val>
                                        </p:tav>
                                        <p:tav tm="100000">
                                          <p:val>
                                            <p:strVal val="#ppt_x"/>
                                          </p:val>
                                        </p:tav>
                                      </p:tavLst>
                                    </p:anim>
                                    <p:anim calcmode="lin" valueType="num">
                                      <p:cBhvr additive="base">
                                        <p:cTn id="68" dur="500" fill="hold"/>
                                        <p:tgtEl>
                                          <p:spTgt spid="2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fill="hold"/>
                                        <p:tgtEl>
                                          <p:spTgt spid="28"/>
                                        </p:tgtEl>
                                        <p:attrNameLst>
                                          <p:attrName>ppt_x</p:attrName>
                                        </p:attrNameLst>
                                      </p:cBhvr>
                                      <p:tavLst>
                                        <p:tav tm="0">
                                          <p:val>
                                            <p:strVal val="#ppt_x"/>
                                          </p:val>
                                        </p:tav>
                                        <p:tav tm="100000">
                                          <p:val>
                                            <p:strVal val="#ppt_x"/>
                                          </p:val>
                                        </p:tav>
                                      </p:tavLst>
                                    </p:anim>
                                    <p:anim calcmode="lin" valueType="num">
                                      <p:cBhvr additive="base">
                                        <p:cTn id="72" dur="500" fill="hold"/>
                                        <p:tgtEl>
                                          <p:spTgt spid="2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6"/>
                                        </p:tgtEl>
                                        <p:attrNameLst>
                                          <p:attrName>style.visibility</p:attrName>
                                        </p:attrNameLst>
                                      </p:cBhvr>
                                      <p:to>
                                        <p:strVal val="visible"/>
                                      </p:to>
                                    </p:set>
                                    <p:anim calcmode="lin" valueType="num">
                                      <p:cBhvr additive="base">
                                        <p:cTn id="79" dur="500" fill="hold"/>
                                        <p:tgtEl>
                                          <p:spTgt spid="6"/>
                                        </p:tgtEl>
                                        <p:attrNameLst>
                                          <p:attrName>ppt_x</p:attrName>
                                        </p:attrNameLst>
                                      </p:cBhvr>
                                      <p:tavLst>
                                        <p:tav tm="0">
                                          <p:val>
                                            <p:strVal val="#ppt_x"/>
                                          </p:val>
                                        </p:tav>
                                        <p:tav tm="100000">
                                          <p:val>
                                            <p:strVal val="#ppt_x"/>
                                          </p:val>
                                        </p:tav>
                                      </p:tavLst>
                                    </p:anim>
                                    <p:anim calcmode="lin" valueType="num">
                                      <p:cBhvr additive="base">
                                        <p:cTn id="80" dur="500" fill="hold"/>
                                        <p:tgtEl>
                                          <p:spTgt spid="6"/>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500" fill="hold"/>
                                        <p:tgtEl>
                                          <p:spTgt spid="45"/>
                                        </p:tgtEl>
                                        <p:attrNameLst>
                                          <p:attrName>ppt_x</p:attrName>
                                        </p:attrNameLst>
                                      </p:cBhvr>
                                      <p:tavLst>
                                        <p:tav tm="0">
                                          <p:val>
                                            <p:strVal val="#ppt_x"/>
                                          </p:val>
                                        </p:tav>
                                        <p:tav tm="100000">
                                          <p:val>
                                            <p:strVal val="#ppt_x"/>
                                          </p:val>
                                        </p:tav>
                                      </p:tavLst>
                                    </p:anim>
                                    <p:anim calcmode="lin" valueType="num">
                                      <p:cBhvr additive="base">
                                        <p:cTn id="88" dur="500" fill="hold"/>
                                        <p:tgtEl>
                                          <p:spTgt spid="45"/>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46"/>
                                        </p:tgtEl>
                                        <p:attrNameLst>
                                          <p:attrName>style.visibility</p:attrName>
                                        </p:attrNameLst>
                                      </p:cBhvr>
                                      <p:to>
                                        <p:strVal val="visible"/>
                                      </p:to>
                                    </p:set>
                                    <p:anim calcmode="lin" valueType="num">
                                      <p:cBhvr additive="base">
                                        <p:cTn id="91" dur="500" fill="hold"/>
                                        <p:tgtEl>
                                          <p:spTgt spid="46"/>
                                        </p:tgtEl>
                                        <p:attrNameLst>
                                          <p:attrName>ppt_x</p:attrName>
                                        </p:attrNameLst>
                                      </p:cBhvr>
                                      <p:tavLst>
                                        <p:tav tm="0">
                                          <p:val>
                                            <p:strVal val="#ppt_x"/>
                                          </p:val>
                                        </p:tav>
                                        <p:tav tm="100000">
                                          <p:val>
                                            <p:strVal val="#ppt_x"/>
                                          </p:val>
                                        </p:tav>
                                      </p:tavLst>
                                    </p:anim>
                                    <p:anim calcmode="lin" valueType="num">
                                      <p:cBhvr additive="base">
                                        <p:cTn id="92" dur="500" fill="hold"/>
                                        <p:tgtEl>
                                          <p:spTgt spid="46"/>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47"/>
                                        </p:tgtEl>
                                        <p:attrNameLst>
                                          <p:attrName>style.visibility</p:attrName>
                                        </p:attrNameLst>
                                      </p:cBhvr>
                                      <p:to>
                                        <p:strVal val="visible"/>
                                      </p:to>
                                    </p:set>
                                    <p:anim calcmode="lin" valueType="num">
                                      <p:cBhvr additive="base">
                                        <p:cTn id="95" dur="500" fill="hold"/>
                                        <p:tgtEl>
                                          <p:spTgt spid="47"/>
                                        </p:tgtEl>
                                        <p:attrNameLst>
                                          <p:attrName>ppt_x</p:attrName>
                                        </p:attrNameLst>
                                      </p:cBhvr>
                                      <p:tavLst>
                                        <p:tav tm="0">
                                          <p:val>
                                            <p:strVal val="#ppt_x"/>
                                          </p:val>
                                        </p:tav>
                                        <p:tav tm="100000">
                                          <p:val>
                                            <p:strVal val="#ppt_x"/>
                                          </p:val>
                                        </p:tav>
                                      </p:tavLst>
                                    </p:anim>
                                    <p:anim calcmode="lin" valueType="num">
                                      <p:cBhvr additive="base">
                                        <p:cTn id="96" dur="500" fill="hold"/>
                                        <p:tgtEl>
                                          <p:spTgt spid="47"/>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48"/>
                                        </p:tgtEl>
                                        <p:attrNameLst>
                                          <p:attrName>style.visibility</p:attrName>
                                        </p:attrNameLst>
                                      </p:cBhvr>
                                      <p:to>
                                        <p:strVal val="visible"/>
                                      </p:to>
                                    </p:set>
                                    <p:anim calcmode="lin" valueType="num">
                                      <p:cBhvr additive="base">
                                        <p:cTn id="99" dur="500" fill="hold"/>
                                        <p:tgtEl>
                                          <p:spTgt spid="48"/>
                                        </p:tgtEl>
                                        <p:attrNameLst>
                                          <p:attrName>ppt_x</p:attrName>
                                        </p:attrNameLst>
                                      </p:cBhvr>
                                      <p:tavLst>
                                        <p:tav tm="0">
                                          <p:val>
                                            <p:strVal val="#ppt_x"/>
                                          </p:val>
                                        </p:tav>
                                        <p:tav tm="100000">
                                          <p:val>
                                            <p:strVal val="#ppt_x"/>
                                          </p:val>
                                        </p:tav>
                                      </p:tavLst>
                                    </p:anim>
                                    <p:anim calcmode="lin" valueType="num">
                                      <p:cBhvr additive="base">
                                        <p:cTn id="10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5" grpId="0"/>
      <p:bldP spid="16" grpId="0"/>
      <p:bldP spid="24" grpId="0"/>
      <p:bldP spid="25" grpId="0"/>
      <p:bldP spid="26" grpId="0"/>
      <p:bldP spid="27" grpId="0"/>
      <p:bldP spid="28" grpId="0"/>
      <p:bldP spid="2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rrowheads="1"/>
          </p:cNvSpPr>
          <p:nvPr>
            <p:ph type="title" idx="4294967295"/>
          </p:nvPr>
        </p:nvSpPr>
        <p:spPr>
          <a:xfrm>
            <a:off x="420688" y="33338"/>
            <a:ext cx="8229600" cy="779462"/>
          </a:xfrm>
        </p:spPr>
        <p:txBody>
          <a:bodyPr/>
          <a:lstStyle/>
          <a:p>
            <a:pPr eaLnBrk="1" hangingPunct="1"/>
            <a:r>
              <a:rPr lang="zh-CN" altLang="en-US" sz="3200"/>
              <a:t>思考题</a:t>
            </a:r>
          </a:p>
        </p:txBody>
      </p:sp>
      <p:graphicFrame>
        <p:nvGraphicFramePr>
          <p:cNvPr id="3" name="表格 2"/>
          <p:cNvGraphicFramePr>
            <a:graphicFrameLocks noGrp="1"/>
          </p:cNvGraphicFramePr>
          <p:nvPr/>
        </p:nvGraphicFramePr>
        <p:xfrm>
          <a:off x="755650" y="1773238"/>
          <a:ext cx="6924675" cy="1981200"/>
        </p:xfrm>
        <a:graphic>
          <a:graphicData uri="http://schemas.openxmlformats.org/drawingml/2006/table">
            <a:tbl>
              <a:tblPr>
                <a:tableStyleId>{5C22544A-7EE6-4342-B048-85BDC9FD1C3A}</a:tableStyleId>
              </a:tblPr>
              <a:tblGrid>
                <a:gridCol w="713740">
                  <a:extLst>
                    <a:ext uri="{9D8B030D-6E8A-4147-A177-3AD203B41FA5}">
                      <a16:colId xmlns:a16="http://schemas.microsoft.com/office/drawing/2014/main" val="20000"/>
                    </a:ext>
                  </a:extLst>
                </a:gridCol>
                <a:gridCol w="900430">
                  <a:extLst>
                    <a:ext uri="{9D8B030D-6E8A-4147-A177-3AD203B41FA5}">
                      <a16:colId xmlns:a16="http://schemas.microsoft.com/office/drawing/2014/main" val="20001"/>
                    </a:ext>
                  </a:extLst>
                </a:gridCol>
                <a:gridCol w="899795">
                  <a:extLst>
                    <a:ext uri="{9D8B030D-6E8A-4147-A177-3AD203B41FA5}">
                      <a16:colId xmlns:a16="http://schemas.microsoft.com/office/drawing/2014/main" val="20002"/>
                    </a:ext>
                  </a:extLst>
                </a:gridCol>
                <a:gridCol w="900430">
                  <a:extLst>
                    <a:ext uri="{9D8B030D-6E8A-4147-A177-3AD203B41FA5}">
                      <a16:colId xmlns:a16="http://schemas.microsoft.com/office/drawing/2014/main" val="20003"/>
                    </a:ext>
                  </a:extLst>
                </a:gridCol>
                <a:gridCol w="899795">
                  <a:extLst>
                    <a:ext uri="{9D8B030D-6E8A-4147-A177-3AD203B41FA5}">
                      <a16:colId xmlns:a16="http://schemas.microsoft.com/office/drawing/2014/main" val="20004"/>
                    </a:ext>
                  </a:extLst>
                </a:gridCol>
                <a:gridCol w="900430">
                  <a:extLst>
                    <a:ext uri="{9D8B030D-6E8A-4147-A177-3AD203B41FA5}">
                      <a16:colId xmlns:a16="http://schemas.microsoft.com/office/drawing/2014/main" val="20005"/>
                    </a:ext>
                  </a:extLst>
                </a:gridCol>
                <a:gridCol w="899795">
                  <a:extLst>
                    <a:ext uri="{9D8B030D-6E8A-4147-A177-3AD203B41FA5}">
                      <a16:colId xmlns:a16="http://schemas.microsoft.com/office/drawing/2014/main" val="20006"/>
                    </a:ext>
                  </a:extLst>
                </a:gridCol>
                <a:gridCol w="810260">
                  <a:extLst>
                    <a:ext uri="{9D8B030D-6E8A-4147-A177-3AD203B41FA5}">
                      <a16:colId xmlns:a16="http://schemas.microsoft.com/office/drawing/2014/main" val="20007"/>
                    </a:ext>
                  </a:extLst>
                </a:gridCol>
              </a:tblGrid>
              <a:tr h="244475">
                <a:tc>
                  <a:txBody>
                    <a:bodyPr/>
                    <a:lstStyle/>
                    <a:p>
                      <a:pPr algn="ctr">
                        <a:spcAft>
                          <a:spcPts val="0"/>
                        </a:spcAft>
                      </a:pPr>
                      <a:r>
                        <a:rPr lang="zh-CN" sz="2000" kern="100" dirty="0">
                          <a:effectLst/>
                        </a:rPr>
                        <a:t>序列</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zh-CN" sz="2000" kern="100">
                          <a:effectLst/>
                        </a:rPr>
                        <a:t>位点</a:t>
                      </a:r>
                      <a:r>
                        <a:rPr lang="en-US" sz="2000" kern="100">
                          <a:effectLst/>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zh-CN" sz="2000" kern="100">
                          <a:effectLst/>
                        </a:rPr>
                        <a:t>位点</a:t>
                      </a:r>
                      <a:r>
                        <a:rPr lang="en-US" sz="2000" kern="100">
                          <a:effectLst/>
                        </a:rPr>
                        <a:t>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zh-CN" sz="2000" kern="100">
                          <a:effectLst/>
                        </a:rPr>
                        <a:t>位点</a:t>
                      </a:r>
                      <a:r>
                        <a:rPr lang="en-US" sz="2000" kern="100">
                          <a:effectLst/>
                        </a:rPr>
                        <a:t>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zh-CN" sz="2000" kern="100">
                          <a:effectLst/>
                        </a:rPr>
                        <a:t>位点</a:t>
                      </a:r>
                      <a:r>
                        <a:rPr lang="en-US" sz="2000" kern="100">
                          <a:effectLst/>
                        </a:rPr>
                        <a:t>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zh-CN" sz="2000" kern="100">
                          <a:effectLst/>
                        </a:rPr>
                        <a:t>位点</a:t>
                      </a:r>
                      <a:r>
                        <a:rPr lang="en-US" sz="2000" kern="100">
                          <a:effectLst/>
                        </a:rPr>
                        <a:t>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zh-CN" sz="2000" kern="100">
                          <a:effectLst/>
                        </a:rPr>
                        <a:t>位点</a:t>
                      </a:r>
                      <a:r>
                        <a:rPr lang="en-US" sz="2000" kern="100">
                          <a:effectLst/>
                        </a:rPr>
                        <a:t>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zh-CN" sz="2000" kern="100">
                          <a:effectLst/>
                        </a:rPr>
                        <a:t>位点</a:t>
                      </a:r>
                      <a:r>
                        <a:rPr lang="en-US" sz="2000" kern="100">
                          <a:effectLst/>
                        </a:rPr>
                        <a:t>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0000"/>
                  </a:ext>
                </a:extLst>
              </a:tr>
              <a:tr h="244475">
                <a:tc>
                  <a:txBody>
                    <a:bodyPr/>
                    <a:lstStyle/>
                    <a:p>
                      <a:pPr algn="ctr">
                        <a:spcAft>
                          <a:spcPts val="0"/>
                        </a:spcAft>
                      </a:pPr>
                      <a:r>
                        <a:rPr lang="en-US" sz="2000" kern="100" dirty="0">
                          <a:effectLst/>
                        </a:rPr>
                        <a:t>1</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dirty="0">
                          <a:effectLst/>
                        </a:rPr>
                        <a:t>G</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dirty="0">
                          <a:effectLst/>
                        </a:rPr>
                        <a:t>G</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dirty="0">
                          <a:effectLst/>
                        </a:rPr>
                        <a:t>G</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dirty="0">
                          <a:effectLst/>
                        </a:rPr>
                        <a:t>G</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dirty="0">
                          <a:effectLst/>
                        </a:rPr>
                        <a:t>G</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dirty="0">
                          <a:effectLst/>
                        </a:rPr>
                        <a:t>G</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dirty="0">
                          <a:effectLst/>
                        </a:rPr>
                        <a:t>G</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0001"/>
                  </a:ext>
                </a:extLst>
              </a:tr>
              <a:tr h="246380">
                <a:tc>
                  <a:txBody>
                    <a:bodyPr/>
                    <a:lstStyle/>
                    <a:p>
                      <a:pPr algn="ctr">
                        <a:spcAft>
                          <a:spcPts val="0"/>
                        </a:spcAft>
                      </a:pPr>
                      <a:r>
                        <a:rPr lang="en-US" sz="2000" kern="100" dirty="0">
                          <a:effectLst/>
                        </a:rPr>
                        <a:t>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dirty="0">
                          <a:effectLst/>
                        </a:rPr>
                        <a:t>G</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dirty="0">
                          <a:effectLst/>
                        </a:rPr>
                        <a:t>G</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dirty="0">
                          <a:effectLst/>
                        </a:rPr>
                        <a:t>G</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dirty="0">
                          <a:effectLst/>
                        </a:rPr>
                        <a:t>A</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dirty="0">
                          <a:effectLst/>
                        </a:rPr>
                        <a:t>G</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dirty="0">
                          <a:effectLst/>
                        </a:rPr>
                        <a:t>T</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dirty="0">
                          <a:effectLst/>
                        </a:rPr>
                        <a:t>G</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0002"/>
                  </a:ext>
                </a:extLst>
              </a:tr>
              <a:tr h="244475">
                <a:tc>
                  <a:txBody>
                    <a:bodyPr/>
                    <a:lstStyle/>
                    <a:p>
                      <a:pPr algn="ctr">
                        <a:spcAft>
                          <a:spcPts val="0"/>
                        </a:spcAft>
                      </a:pPr>
                      <a:r>
                        <a:rPr lang="en-US" sz="2000" kern="100">
                          <a:effectLst/>
                        </a:rPr>
                        <a:t>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a:effectLst/>
                        </a:rPr>
                        <a:t>G</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a:effectLst/>
                        </a:rPr>
                        <a:t>G</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dirty="0">
                          <a:effectLst/>
                        </a:rPr>
                        <a:t>A</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dirty="0">
                          <a:effectLst/>
                        </a:rPr>
                        <a:t>T</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a:effectLst/>
                        </a:rPr>
                        <a:t>A</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a:effectLst/>
                        </a:rPr>
                        <a:t>G</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dirty="0">
                          <a:effectLst/>
                        </a:rPr>
                        <a:t>C</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0003"/>
                  </a:ext>
                </a:extLst>
              </a:tr>
              <a:tr h="244475">
                <a:tc>
                  <a:txBody>
                    <a:bodyPr/>
                    <a:lstStyle/>
                    <a:p>
                      <a:pPr algn="ctr">
                        <a:spcAft>
                          <a:spcPts val="0"/>
                        </a:spcAft>
                      </a:pPr>
                      <a:r>
                        <a:rPr lang="en-US" sz="2000" kern="100" dirty="0">
                          <a:effectLst/>
                        </a:rPr>
                        <a:t>4</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a:effectLst/>
                        </a:rPr>
                        <a:t>G</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a:effectLst/>
                        </a:rPr>
                        <a:t>A</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a:effectLst/>
                        </a:rPr>
                        <a:t>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dirty="0">
                          <a:effectLst/>
                        </a:rPr>
                        <a:t>C</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dirty="0">
                          <a:effectLst/>
                        </a:rPr>
                        <a:t>A</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dirty="0">
                          <a:effectLst/>
                        </a:rPr>
                        <a:t>T</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ctr">
                        <a:spcAft>
                          <a:spcPts val="0"/>
                        </a:spcAft>
                      </a:pPr>
                      <a:r>
                        <a:rPr lang="en-US" sz="2000" kern="100" dirty="0">
                          <a:effectLst/>
                        </a:rPr>
                        <a:t>C</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0004"/>
                  </a:ext>
                </a:extLst>
              </a:tr>
            </a:tbl>
          </a:graphicData>
        </a:graphic>
      </p:graphicFrame>
      <p:sp>
        <p:nvSpPr>
          <p:cNvPr id="58427" name="文本框 3"/>
          <p:cNvSpPr txBox="1">
            <a:spLocks noChangeArrowheads="1"/>
          </p:cNvSpPr>
          <p:nvPr/>
        </p:nvSpPr>
        <p:spPr bwMode="auto">
          <a:xfrm>
            <a:off x="755650" y="812800"/>
            <a:ext cx="7416800"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latin typeface="宋体" panose="02010600030101010101" pitchFamily="2" charset="-122"/>
                <a:cs typeface="Times New Roman" panose="02020603050405020304" pitchFamily="18" charset="0"/>
              </a:rPr>
              <a:t>4</a:t>
            </a:r>
            <a:r>
              <a:rPr lang="zh-CN" altLang="en-US" sz="2400">
                <a:latin typeface="宋体" panose="02010600030101010101" pitchFamily="2" charset="-122"/>
                <a:cs typeface="Times New Roman" panose="02020603050405020304" pitchFamily="18" charset="0"/>
              </a:rPr>
              <a:t>条同源序列的比对（每条序列有</a:t>
            </a:r>
            <a:r>
              <a:rPr lang="en-US" altLang="zh-CN" sz="2400">
                <a:latin typeface="宋体" panose="02010600030101010101" pitchFamily="2" charset="-122"/>
                <a:cs typeface="Times New Roman" panose="02020603050405020304" pitchFamily="18" charset="0"/>
              </a:rPr>
              <a:t>7</a:t>
            </a:r>
            <a:r>
              <a:rPr lang="zh-CN" altLang="en-US" sz="2400">
                <a:latin typeface="宋体" panose="02010600030101010101" pitchFamily="2" charset="-122"/>
                <a:cs typeface="Times New Roman" panose="02020603050405020304" pitchFamily="18" charset="0"/>
              </a:rPr>
              <a:t>个核苷酸，每条序列代表一个物种）</a:t>
            </a:r>
            <a:endParaRPr lang="zh-CN" altLang="en-US" sz="2400">
              <a:latin typeface="宋体" panose="02010600030101010101" pitchFamily="2" charset="-122"/>
            </a:endParaRPr>
          </a:p>
          <a:p>
            <a:pPr>
              <a:spcBef>
                <a:spcPct val="0"/>
              </a:spcBef>
              <a:buFontTx/>
              <a:buNone/>
            </a:pPr>
            <a:endParaRPr lang="zh-CN" altLang="en-US" sz="2000"/>
          </a:p>
        </p:txBody>
      </p:sp>
      <p:sp>
        <p:nvSpPr>
          <p:cNvPr id="58428" name="文本框 14"/>
          <p:cNvSpPr txBox="1">
            <a:spLocks noChangeArrowheads="1"/>
          </p:cNvSpPr>
          <p:nvPr/>
        </p:nvSpPr>
        <p:spPr bwMode="auto">
          <a:xfrm>
            <a:off x="684213" y="4292600"/>
            <a:ext cx="79660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AutoNum type="arabicPeriod"/>
            </a:pPr>
            <a:r>
              <a:rPr lang="zh-CN" altLang="en-US" sz="2400"/>
              <a:t>哪些位点在简约分析中是信息位点？</a:t>
            </a:r>
            <a:endParaRPr lang="en-US" altLang="zh-CN" sz="2400"/>
          </a:p>
          <a:p>
            <a:pPr>
              <a:spcBef>
                <a:spcPct val="0"/>
              </a:spcBef>
              <a:buFontTx/>
              <a:buAutoNum type="arabicPeriod"/>
            </a:pPr>
            <a:endParaRPr lang="en-US" altLang="zh-CN" sz="2400"/>
          </a:p>
          <a:p>
            <a:pPr>
              <a:spcBef>
                <a:spcPct val="0"/>
              </a:spcBef>
              <a:buFontTx/>
              <a:buAutoNum type="arabicPeriod"/>
            </a:pPr>
            <a:r>
              <a:rPr lang="zh-CN" altLang="en-US" sz="2400"/>
              <a:t>画出由每个信息位点得到的可能的无根树。</a:t>
            </a:r>
            <a:endParaRPr lang="en-US" altLang="zh-CN" sz="2400"/>
          </a:p>
          <a:p>
            <a:pPr>
              <a:spcBef>
                <a:spcPct val="0"/>
              </a:spcBef>
              <a:buFontTx/>
              <a:buAutoNum type="arabicPeriod"/>
            </a:pPr>
            <a:endParaRPr lang="en-US" altLang="zh-CN" sz="2400"/>
          </a:p>
          <a:p>
            <a:pPr>
              <a:spcBef>
                <a:spcPct val="0"/>
              </a:spcBef>
              <a:buFontTx/>
              <a:buAutoNum type="arabicPeriod"/>
            </a:pPr>
            <a:r>
              <a:rPr lang="zh-CN" altLang="en-US" sz="2400"/>
              <a:t>反映这</a:t>
            </a:r>
            <a:r>
              <a:rPr lang="en-US" altLang="zh-CN" sz="2400"/>
              <a:t>4</a:t>
            </a:r>
            <a:r>
              <a:rPr lang="zh-CN" altLang="en-US" sz="2400"/>
              <a:t>个物种之间进化关系的最简约树是什么？</a:t>
            </a:r>
          </a:p>
        </p:txBody>
      </p:sp>
    </p:spTree>
    <p:extLst>
      <p:ext uri="{BB962C8B-B14F-4D97-AF65-F5344CB8AC3E}">
        <p14:creationId xmlns:p14="http://schemas.microsoft.com/office/powerpoint/2010/main" val="94739685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9"/>
          <p:cNvSpPr>
            <a:spLocks noChangeArrowheads="1"/>
          </p:cNvSpPr>
          <p:nvPr/>
        </p:nvSpPr>
        <p:spPr bwMode="auto">
          <a:xfrm>
            <a:off x="850702" y="764704"/>
            <a:ext cx="56309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2400" dirty="0">
                <a:latin typeface="Arial" panose="020B0604020202020204" pitchFamily="34" charset="0"/>
                <a:ea typeface="宋体" panose="02010600030101010101" pitchFamily="2" charset="-122"/>
                <a:cs typeface="Arial" panose="020B0604020202020204" pitchFamily="34" charset="0"/>
              </a:rPr>
              <a:t>1.    </a:t>
            </a:r>
            <a:r>
              <a:rPr kumimoji="0" lang="zh-CN" altLang="en-US"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位点</a:t>
            </a: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a:t>
            </a:r>
            <a:r>
              <a:rPr kumimoji="0" lang="zh-CN" altLang="en-US"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a:t>
            </a:r>
            <a:r>
              <a:rPr kumimoji="0" lang="zh-CN" altLang="en-US"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a:t>
            </a:r>
            <a:r>
              <a:rPr kumimoji="0" lang="zh-CN" altLang="en-US"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为信息位点；</a:t>
            </a:r>
            <a:endParaRPr kumimoji="0" lang="zh-CN"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2056" name="图片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3040"/>
            <a:ext cx="7311426" cy="241653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873838" y="1484784"/>
            <a:ext cx="912986" cy="461665"/>
          </a:xfrm>
          <a:prstGeom prst="rect">
            <a:avLst/>
          </a:prstGeom>
          <a:noFill/>
        </p:spPr>
        <p:txBody>
          <a:bodyPr wrap="square" rtlCol="0">
            <a:spAutoFit/>
          </a:bodyPr>
          <a:lstStyle/>
          <a:p>
            <a:r>
              <a:rPr lang="en-US" altLang="zh-CN" sz="2400" dirty="0"/>
              <a:t>2. </a:t>
            </a:r>
            <a:endParaRPr lang="zh-CN" altLang="en-US" sz="2400" dirty="0"/>
          </a:p>
        </p:txBody>
      </p:sp>
    </p:spTree>
    <p:extLst>
      <p:ext uri="{BB962C8B-B14F-4D97-AF65-F5344CB8AC3E}">
        <p14:creationId xmlns:p14="http://schemas.microsoft.com/office/powerpoint/2010/main" val="136203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83568" y="692696"/>
            <a:ext cx="6840760" cy="461665"/>
          </a:xfrm>
          <a:prstGeom prst="rect">
            <a:avLst/>
          </a:prstGeom>
        </p:spPr>
        <p:txBody>
          <a:bodyPr wrap="square">
            <a:spAutoFit/>
          </a:bodyPr>
          <a:lstStyle/>
          <a:p>
            <a:r>
              <a:rPr lang="en-US" altLang="zh-CN" sz="2400" dirty="0"/>
              <a:t>3.  </a:t>
            </a:r>
            <a:r>
              <a:rPr lang="zh-CN" altLang="en-US" sz="2400" dirty="0"/>
              <a:t>由于每个信息位点的最简约树，为以下</a:t>
            </a:r>
            <a:r>
              <a:rPr lang="en-US" altLang="zh-CN" sz="2400" dirty="0"/>
              <a:t>3</a:t>
            </a:r>
            <a:r>
              <a:rPr lang="zh-CN" altLang="en-US" sz="2400" dirty="0"/>
              <a:t>棵：</a:t>
            </a:r>
          </a:p>
        </p:txBody>
      </p:sp>
      <p:pic>
        <p:nvPicPr>
          <p:cNvPr id="12" name="图片 11"/>
          <p:cNvPicPr/>
          <p:nvPr/>
        </p:nvPicPr>
        <p:blipFill>
          <a:blip r:embed="rId2">
            <a:extLst>
              <a:ext uri="{28A0092B-C50C-407E-A947-70E740481C1C}">
                <a14:useLocalDpi xmlns:a14="http://schemas.microsoft.com/office/drawing/2010/main" val="0"/>
              </a:ext>
            </a:extLst>
          </a:blip>
          <a:stretch>
            <a:fillRect/>
          </a:stretch>
        </p:blipFill>
        <p:spPr>
          <a:xfrm>
            <a:off x="1115616" y="1412776"/>
            <a:ext cx="6768752" cy="1224135"/>
          </a:xfrm>
          <a:prstGeom prst="rect">
            <a:avLst/>
          </a:prstGeom>
        </p:spPr>
      </p:pic>
      <p:sp>
        <p:nvSpPr>
          <p:cNvPr id="11" name="矩形 10"/>
          <p:cNvSpPr/>
          <p:nvPr/>
        </p:nvSpPr>
        <p:spPr>
          <a:xfrm>
            <a:off x="827584" y="3140968"/>
            <a:ext cx="7038876" cy="461665"/>
          </a:xfrm>
          <a:prstGeom prst="rect">
            <a:avLst/>
          </a:prstGeom>
        </p:spPr>
        <p:txBody>
          <a:bodyPr wrap="square">
            <a:spAutoFit/>
          </a:bodyPr>
          <a:lstStyle/>
          <a:p>
            <a:r>
              <a:rPr lang="zh-CN" altLang="en-US" sz="2400" dirty="0"/>
              <a:t>所以</a:t>
            </a:r>
            <a:r>
              <a:rPr lang="en-US" altLang="zh-CN" sz="2400" dirty="0"/>
              <a:t>4</a:t>
            </a:r>
            <a:r>
              <a:rPr lang="zh-CN" altLang="en-US" sz="2400" dirty="0"/>
              <a:t>个物种的最简约树为：</a:t>
            </a:r>
          </a:p>
        </p:txBody>
      </p:sp>
      <p:pic>
        <p:nvPicPr>
          <p:cNvPr id="17" name="图片 1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5836" y="3717032"/>
            <a:ext cx="2808311" cy="1656184"/>
          </a:xfrm>
          <a:prstGeom prst="rect">
            <a:avLst/>
          </a:prstGeom>
          <a:noFill/>
        </p:spPr>
      </p:pic>
      <p:sp>
        <p:nvSpPr>
          <p:cNvPr id="13" name="文本框 12"/>
          <p:cNvSpPr txBox="1"/>
          <p:nvPr/>
        </p:nvSpPr>
        <p:spPr>
          <a:xfrm>
            <a:off x="899592" y="5589240"/>
            <a:ext cx="6048672" cy="461665"/>
          </a:xfrm>
          <a:prstGeom prst="rect">
            <a:avLst/>
          </a:prstGeom>
          <a:noFill/>
        </p:spPr>
        <p:txBody>
          <a:bodyPr wrap="square" rtlCol="0">
            <a:spAutoFit/>
          </a:bodyPr>
          <a:lstStyle/>
          <a:p>
            <a:r>
              <a:rPr lang="zh-CN" altLang="en-US" sz="2400" u="sng" dirty="0"/>
              <a:t>被最多信息位点支持的树</a:t>
            </a:r>
            <a:r>
              <a:rPr lang="zh-CN" altLang="en-US" sz="2400" dirty="0"/>
              <a:t>就是</a:t>
            </a:r>
            <a:r>
              <a:rPr lang="zh-CN" altLang="en-US" sz="2400" b="1" dirty="0"/>
              <a:t>最简约树</a:t>
            </a:r>
            <a:r>
              <a:rPr lang="zh-CN" altLang="en-US" sz="2400" dirty="0"/>
              <a:t>。</a:t>
            </a:r>
          </a:p>
        </p:txBody>
      </p:sp>
    </p:spTree>
    <p:extLst>
      <p:ext uri="{BB962C8B-B14F-4D97-AF65-F5344CB8AC3E}">
        <p14:creationId xmlns:p14="http://schemas.microsoft.com/office/powerpoint/2010/main" val="7825039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内容占位符 1"/>
          <p:cNvSpPr>
            <a:spLocks noGrp="1"/>
          </p:cNvSpPr>
          <p:nvPr>
            <p:ph idx="1"/>
          </p:nvPr>
        </p:nvSpPr>
        <p:spPr>
          <a:xfrm>
            <a:off x="457200" y="500063"/>
            <a:ext cx="8229600" cy="2571750"/>
          </a:xfrm>
        </p:spPr>
        <p:txBody>
          <a:bodyPr/>
          <a:lstStyle/>
          <a:p>
            <a:r>
              <a:rPr lang="en-US" altLang="zh-CN" sz="2800"/>
              <a:t>5.4   </a:t>
            </a:r>
            <a:r>
              <a:rPr lang="zh-CN" altLang="en-US" sz="2800"/>
              <a:t>画出描述</a:t>
            </a:r>
            <a:r>
              <a:rPr lang="en-US" altLang="zh-CN" sz="2800"/>
              <a:t>6</a:t>
            </a:r>
            <a:r>
              <a:rPr lang="zh-CN" altLang="en-US" sz="2800"/>
              <a:t>条序列之间进化关系的</a:t>
            </a:r>
            <a:r>
              <a:rPr lang="en-US" altLang="zh-CN" sz="2800"/>
              <a:t>105</a:t>
            </a:r>
            <a:r>
              <a:rPr lang="zh-CN" altLang="en-US" sz="2800"/>
              <a:t>棵可能无根树中的任意</a:t>
            </a:r>
            <a:r>
              <a:rPr lang="en-US" altLang="zh-CN" sz="2800"/>
              <a:t>3</a:t>
            </a:r>
            <a:r>
              <a:rPr lang="zh-CN" altLang="en-US" sz="2800"/>
              <a:t>棵。如果外部节点是</a:t>
            </a:r>
            <a:r>
              <a:rPr lang="en-US" altLang="zh-CN" sz="2800">
                <a:latin typeface="Arial Unicode MS" panose="020B0604020202020204" pitchFamily="34" charset="-122"/>
                <a:ea typeface="Arial Unicode MS" panose="020B0604020202020204" pitchFamily="34" charset="-122"/>
                <a:cs typeface="Arial Unicode MS" panose="020B0604020202020204" pitchFamily="34" charset="-122"/>
              </a:rPr>
              <a:t>G</a:t>
            </a:r>
            <a:r>
              <a:rPr lang="zh-CN" altLang="en-US" sz="280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2800">
                <a:latin typeface="Arial Unicode MS" panose="020B0604020202020204" pitchFamily="34" charset="-122"/>
                <a:ea typeface="Arial Unicode MS" panose="020B0604020202020204" pitchFamily="34" charset="-122"/>
                <a:cs typeface="Arial Unicode MS" panose="020B0604020202020204" pitchFamily="34" charset="-122"/>
              </a:rPr>
              <a:t>G</a:t>
            </a:r>
            <a:r>
              <a:rPr lang="zh-CN" altLang="en-US" sz="280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2800">
                <a:latin typeface="Arial Unicode MS" panose="020B0604020202020204" pitchFamily="34" charset="-122"/>
                <a:ea typeface="Arial Unicode MS" panose="020B0604020202020204" pitchFamily="34" charset="-122"/>
                <a:cs typeface="Arial Unicode MS" panose="020B0604020202020204" pitchFamily="34" charset="-122"/>
              </a:rPr>
              <a:t>A</a:t>
            </a:r>
            <a:r>
              <a:rPr lang="zh-CN" altLang="en-US" sz="280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2800">
                <a:latin typeface="Arial Unicode MS" panose="020B0604020202020204" pitchFamily="34" charset="-122"/>
                <a:ea typeface="Arial Unicode MS" panose="020B0604020202020204" pitchFamily="34" charset="-122"/>
                <a:cs typeface="Arial Unicode MS" panose="020B0604020202020204" pitchFamily="34" charset="-122"/>
              </a:rPr>
              <a:t>T</a:t>
            </a:r>
            <a:r>
              <a:rPr lang="zh-CN" altLang="en-US" sz="280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2800">
                <a:latin typeface="Arial Unicode MS" panose="020B0604020202020204" pitchFamily="34" charset="-122"/>
                <a:ea typeface="Arial Unicode MS" panose="020B0604020202020204" pitchFamily="34" charset="-122"/>
                <a:cs typeface="Arial Unicode MS" panose="020B0604020202020204" pitchFamily="34" charset="-122"/>
              </a:rPr>
              <a:t>G</a:t>
            </a:r>
            <a:r>
              <a:rPr lang="zh-CN" altLang="en-US" sz="280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2800">
                <a:latin typeface="Arial Unicode MS" panose="020B0604020202020204" pitchFamily="34" charset="-122"/>
                <a:ea typeface="Arial Unicode MS" panose="020B0604020202020204" pitchFamily="34" charset="-122"/>
                <a:cs typeface="Arial Unicode MS" panose="020B0604020202020204" pitchFamily="34" charset="-122"/>
              </a:rPr>
              <a:t>C</a:t>
            </a:r>
            <a:r>
              <a:rPr lang="zh-CN" altLang="en-US" sz="2800"/>
              <a:t>，利用画出的</a:t>
            </a:r>
            <a:r>
              <a:rPr lang="en-US" altLang="zh-CN" sz="2800"/>
              <a:t>3</a:t>
            </a:r>
            <a:r>
              <a:rPr lang="zh-CN" altLang="en-US" sz="2800"/>
              <a:t>棵树推断出每个内部节点最可能的祖先序列。这</a:t>
            </a:r>
            <a:r>
              <a:rPr lang="en-US" altLang="zh-CN" sz="2800"/>
              <a:t>3</a:t>
            </a:r>
            <a:r>
              <a:rPr lang="zh-CN" altLang="en-US" sz="2800"/>
              <a:t>棵树的替换数分别是多少？</a:t>
            </a:r>
          </a:p>
          <a:p>
            <a:pPr lvl="1"/>
            <a:endParaRPr lang="zh-CN" altLang="en-US" sz="2400"/>
          </a:p>
          <a:p>
            <a:endParaRPr lang="zh-CN" altLang="en-US"/>
          </a:p>
        </p:txBody>
      </p:sp>
      <p:sp>
        <p:nvSpPr>
          <p:cNvPr id="49" name="TextBox 48"/>
          <p:cNvSpPr txBox="1">
            <a:spLocks noChangeArrowheads="1"/>
          </p:cNvSpPr>
          <p:nvPr/>
        </p:nvSpPr>
        <p:spPr bwMode="auto">
          <a:xfrm>
            <a:off x="857250" y="3000375"/>
            <a:ext cx="2643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zh-CN" altLang="en-US" sz="2400" b="1">
                <a:latin typeface="Arial" panose="020B0604020202020204" pitchFamily="34" charset="0"/>
                <a:ea typeface="宋体" panose="02010600030101010101" pitchFamily="2" charset="-122"/>
              </a:rPr>
              <a:t>可能的无根树：</a:t>
            </a:r>
          </a:p>
        </p:txBody>
      </p:sp>
      <p:sp>
        <p:nvSpPr>
          <p:cNvPr id="72708" name="Rectangle 28"/>
          <p:cNvSpPr>
            <a:spLocks noChangeArrowheads="1"/>
          </p:cNvSpPr>
          <p:nvPr/>
        </p:nvSpPr>
        <p:spPr bwMode="auto">
          <a:xfrm>
            <a:off x="4070350" y="4943475"/>
            <a:ext cx="36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G</a:t>
            </a:r>
            <a:endParaRPr lang="zh-CN" altLang="en-US" sz="1800">
              <a:latin typeface="Arial" panose="020B0604020202020204" pitchFamily="34" charset="0"/>
              <a:ea typeface="宋体" panose="02010600030101010101" pitchFamily="2" charset="-122"/>
            </a:endParaRPr>
          </a:p>
        </p:txBody>
      </p:sp>
      <p:sp>
        <p:nvSpPr>
          <p:cNvPr id="72709" name="Rectangle 29"/>
          <p:cNvSpPr>
            <a:spLocks noChangeArrowheads="1"/>
          </p:cNvSpPr>
          <p:nvPr/>
        </p:nvSpPr>
        <p:spPr bwMode="auto">
          <a:xfrm>
            <a:off x="4718050" y="4943475"/>
            <a:ext cx="36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G</a:t>
            </a:r>
            <a:endParaRPr lang="zh-CN" altLang="en-US" sz="1800">
              <a:latin typeface="Arial" panose="020B0604020202020204" pitchFamily="34" charset="0"/>
              <a:ea typeface="宋体" panose="02010600030101010101" pitchFamily="2" charset="-122"/>
            </a:endParaRPr>
          </a:p>
        </p:txBody>
      </p:sp>
      <p:sp>
        <p:nvSpPr>
          <p:cNvPr id="72710" name="Rectangle 30"/>
          <p:cNvSpPr>
            <a:spLocks noChangeArrowheads="1"/>
          </p:cNvSpPr>
          <p:nvPr/>
        </p:nvSpPr>
        <p:spPr bwMode="auto">
          <a:xfrm>
            <a:off x="5294313" y="4943475"/>
            <a:ext cx="36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G</a:t>
            </a:r>
            <a:endParaRPr lang="zh-CN" altLang="en-US" sz="1800">
              <a:latin typeface="Arial" panose="020B0604020202020204" pitchFamily="34" charset="0"/>
              <a:ea typeface="宋体" panose="02010600030101010101" pitchFamily="2" charset="-122"/>
            </a:endParaRPr>
          </a:p>
        </p:txBody>
      </p:sp>
      <p:sp>
        <p:nvSpPr>
          <p:cNvPr id="72711" name="Rectangle 31"/>
          <p:cNvSpPr>
            <a:spLocks noChangeArrowheads="1"/>
          </p:cNvSpPr>
          <p:nvPr/>
        </p:nvSpPr>
        <p:spPr bwMode="auto">
          <a:xfrm>
            <a:off x="4214813" y="4295775"/>
            <a:ext cx="36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G</a:t>
            </a:r>
            <a:endParaRPr lang="zh-CN" altLang="en-US" sz="1800">
              <a:latin typeface="Arial" panose="020B0604020202020204" pitchFamily="34" charset="0"/>
              <a:ea typeface="宋体" panose="02010600030101010101" pitchFamily="2" charset="-122"/>
            </a:endParaRPr>
          </a:p>
        </p:txBody>
      </p:sp>
      <p:sp>
        <p:nvSpPr>
          <p:cNvPr id="72712" name="Rectangle 32"/>
          <p:cNvSpPr>
            <a:spLocks noChangeArrowheads="1"/>
          </p:cNvSpPr>
          <p:nvPr/>
        </p:nvSpPr>
        <p:spPr bwMode="auto">
          <a:xfrm>
            <a:off x="4575175" y="4006850"/>
            <a:ext cx="36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G</a:t>
            </a:r>
            <a:endParaRPr lang="zh-CN" altLang="en-US" sz="1800">
              <a:latin typeface="Arial" panose="020B0604020202020204" pitchFamily="34" charset="0"/>
              <a:ea typeface="宋体" panose="02010600030101010101" pitchFamily="2" charset="-122"/>
            </a:endParaRPr>
          </a:p>
        </p:txBody>
      </p:sp>
      <p:sp>
        <p:nvSpPr>
          <p:cNvPr id="72713" name="Rectangle 34"/>
          <p:cNvSpPr>
            <a:spLocks noChangeArrowheads="1"/>
          </p:cNvSpPr>
          <p:nvPr/>
        </p:nvSpPr>
        <p:spPr bwMode="auto">
          <a:xfrm>
            <a:off x="6230938" y="494347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A</a:t>
            </a:r>
            <a:endParaRPr lang="zh-CN" altLang="en-US" sz="1800">
              <a:latin typeface="Arial" panose="020B0604020202020204" pitchFamily="34" charset="0"/>
              <a:ea typeface="宋体" panose="02010600030101010101" pitchFamily="2" charset="-122"/>
            </a:endParaRPr>
          </a:p>
        </p:txBody>
      </p:sp>
      <p:sp>
        <p:nvSpPr>
          <p:cNvPr id="72714" name="Rectangle 37"/>
          <p:cNvSpPr>
            <a:spLocks noChangeArrowheads="1"/>
          </p:cNvSpPr>
          <p:nvPr/>
        </p:nvSpPr>
        <p:spPr bwMode="auto">
          <a:xfrm>
            <a:off x="6951663" y="4943475"/>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T</a:t>
            </a:r>
            <a:endParaRPr lang="zh-CN" altLang="en-US" sz="1800">
              <a:latin typeface="Arial" panose="020B0604020202020204" pitchFamily="34" charset="0"/>
              <a:ea typeface="宋体" panose="02010600030101010101" pitchFamily="2" charset="-122"/>
            </a:endParaRPr>
          </a:p>
        </p:txBody>
      </p:sp>
      <p:sp>
        <p:nvSpPr>
          <p:cNvPr id="72715" name="Rectangle 40"/>
          <p:cNvSpPr>
            <a:spLocks noChangeArrowheads="1"/>
          </p:cNvSpPr>
          <p:nvPr/>
        </p:nvSpPr>
        <p:spPr bwMode="auto">
          <a:xfrm>
            <a:off x="5726113" y="4943475"/>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C</a:t>
            </a:r>
            <a:endParaRPr lang="zh-CN" altLang="en-US" sz="1800">
              <a:latin typeface="Arial" panose="020B0604020202020204" pitchFamily="34" charset="0"/>
              <a:ea typeface="宋体" panose="02010600030101010101" pitchFamily="2" charset="-122"/>
            </a:endParaRPr>
          </a:p>
        </p:txBody>
      </p:sp>
      <p:sp>
        <p:nvSpPr>
          <p:cNvPr id="72716" name="Rectangle 41"/>
          <p:cNvSpPr>
            <a:spLocks noChangeArrowheads="1"/>
          </p:cNvSpPr>
          <p:nvPr/>
        </p:nvSpPr>
        <p:spPr bwMode="auto">
          <a:xfrm>
            <a:off x="6662738" y="4295775"/>
            <a:ext cx="552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(AT)</a:t>
            </a:r>
            <a:endParaRPr lang="zh-CN" altLang="en-US" sz="1800">
              <a:latin typeface="Arial" panose="020B0604020202020204" pitchFamily="34" charset="0"/>
              <a:ea typeface="宋体" panose="02010600030101010101" pitchFamily="2" charset="-122"/>
            </a:endParaRPr>
          </a:p>
        </p:txBody>
      </p:sp>
      <p:sp>
        <p:nvSpPr>
          <p:cNvPr id="72717" name="Rectangle 44"/>
          <p:cNvSpPr>
            <a:spLocks noChangeArrowheads="1"/>
          </p:cNvSpPr>
          <p:nvPr/>
        </p:nvSpPr>
        <p:spPr bwMode="auto">
          <a:xfrm>
            <a:off x="6375400" y="4006850"/>
            <a:ext cx="671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(ATC)</a:t>
            </a:r>
            <a:endParaRPr lang="zh-CN" altLang="en-US" sz="1800">
              <a:latin typeface="Arial" panose="020B0604020202020204" pitchFamily="34" charset="0"/>
              <a:ea typeface="宋体" panose="02010600030101010101" pitchFamily="2" charset="-122"/>
            </a:endParaRPr>
          </a:p>
        </p:txBody>
      </p:sp>
      <p:sp>
        <p:nvSpPr>
          <p:cNvPr id="72718" name="Rectangle 46"/>
          <p:cNvSpPr>
            <a:spLocks noChangeArrowheads="1"/>
          </p:cNvSpPr>
          <p:nvPr/>
        </p:nvSpPr>
        <p:spPr bwMode="auto">
          <a:xfrm>
            <a:off x="5510213" y="3143250"/>
            <a:ext cx="822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1800">
                <a:latin typeface="Arial" panose="020B0604020202020204" pitchFamily="34" charset="0"/>
                <a:ea typeface="宋体" panose="02010600030101010101" pitchFamily="2" charset="-122"/>
              </a:rPr>
              <a:t>(GCAT)</a:t>
            </a:r>
          </a:p>
        </p:txBody>
      </p:sp>
      <p:grpSp>
        <p:nvGrpSpPr>
          <p:cNvPr id="2" name="组合 73"/>
          <p:cNvGrpSpPr>
            <a:grpSpLocks/>
          </p:cNvGrpSpPr>
          <p:nvPr/>
        </p:nvGrpSpPr>
        <p:grpSpPr bwMode="auto">
          <a:xfrm>
            <a:off x="4286250" y="3503613"/>
            <a:ext cx="2947988" cy="2322512"/>
            <a:chOff x="5219700" y="981075"/>
            <a:chExt cx="2947992" cy="2322529"/>
          </a:xfrm>
        </p:grpSpPr>
        <p:grpSp>
          <p:nvGrpSpPr>
            <p:cNvPr id="72720" name="Group 16"/>
            <p:cNvGrpSpPr>
              <a:grpSpLocks/>
            </p:cNvGrpSpPr>
            <p:nvPr/>
          </p:nvGrpSpPr>
          <p:grpSpPr bwMode="auto">
            <a:xfrm>
              <a:off x="5219700" y="981075"/>
              <a:ext cx="2808289" cy="1512888"/>
              <a:chOff x="748" y="572"/>
              <a:chExt cx="1769" cy="953"/>
            </a:xfrm>
          </p:grpSpPr>
          <p:sp>
            <p:nvSpPr>
              <p:cNvPr id="72722" name="Line 17"/>
              <p:cNvSpPr>
                <a:spLocks noChangeShapeType="1"/>
              </p:cNvSpPr>
              <p:nvPr/>
            </p:nvSpPr>
            <p:spPr bwMode="auto">
              <a:xfrm flipH="1">
                <a:off x="748" y="572"/>
                <a:ext cx="817" cy="9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3" name="Line 18"/>
              <p:cNvSpPr>
                <a:spLocks noChangeShapeType="1"/>
              </p:cNvSpPr>
              <p:nvPr/>
            </p:nvSpPr>
            <p:spPr bwMode="auto">
              <a:xfrm>
                <a:off x="1565" y="572"/>
                <a:ext cx="952" cy="9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4" name="Line 19"/>
              <p:cNvSpPr>
                <a:spLocks noChangeShapeType="1"/>
              </p:cNvSpPr>
              <p:nvPr/>
            </p:nvSpPr>
            <p:spPr bwMode="auto">
              <a:xfrm flipH="1" flipV="1">
                <a:off x="1111" y="1117"/>
                <a:ext cx="408" cy="4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5" name="Line 20"/>
              <p:cNvSpPr>
                <a:spLocks noChangeShapeType="1"/>
              </p:cNvSpPr>
              <p:nvPr/>
            </p:nvSpPr>
            <p:spPr bwMode="auto">
              <a:xfrm flipH="1" flipV="1">
                <a:off x="930" y="1298"/>
                <a:ext cx="226"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6" name="Line 21"/>
              <p:cNvSpPr>
                <a:spLocks noChangeShapeType="1"/>
              </p:cNvSpPr>
              <p:nvPr/>
            </p:nvSpPr>
            <p:spPr bwMode="auto">
              <a:xfrm flipV="1">
                <a:off x="1791" y="1117"/>
                <a:ext cx="318"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7" name="Line 22"/>
              <p:cNvSpPr>
                <a:spLocks noChangeShapeType="1"/>
              </p:cNvSpPr>
              <p:nvPr/>
            </p:nvSpPr>
            <p:spPr bwMode="auto">
              <a:xfrm flipV="1">
                <a:off x="2018" y="1253"/>
                <a:ext cx="227"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2721" name="Text Box 83"/>
            <p:cNvSpPr txBox="1">
              <a:spLocks noChangeArrowheads="1"/>
            </p:cNvSpPr>
            <p:nvPr/>
          </p:nvSpPr>
          <p:spPr bwMode="auto">
            <a:xfrm>
              <a:off x="5862638" y="2906726"/>
              <a:ext cx="2305054" cy="39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zh-CN" altLang="en-US" sz="2000">
                  <a:latin typeface="Arial" panose="020B0604020202020204" pitchFamily="34" charset="0"/>
                  <a:ea typeface="宋体" panose="02010600030101010101" pitchFamily="2" charset="-122"/>
                </a:rPr>
                <a:t>替换数：</a:t>
              </a:r>
              <a:r>
                <a:rPr lang="en-US" altLang="zh-CN" sz="2000">
                  <a:latin typeface="Arial" panose="020B0604020202020204" pitchFamily="34" charset="0"/>
                  <a:ea typeface="宋体" panose="02010600030101010101" pitchFamily="2" charset="-122"/>
                </a:rPr>
                <a:t>3</a:t>
              </a:r>
            </a:p>
          </p:txBody>
        </p:sp>
      </p:grpSp>
    </p:spTree>
    <p:extLst>
      <p:ext uri="{BB962C8B-B14F-4D97-AF65-F5344CB8AC3E}">
        <p14:creationId xmlns:p14="http://schemas.microsoft.com/office/powerpoint/2010/main" val="4018697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checkerboard(across)">
                                      <p:cBhvr>
                                        <p:cTn id="7" dur="500"/>
                                        <p:tgtEl>
                                          <p:spTgt spid="49"/>
                                        </p:tgtEl>
                                      </p:cBhvr>
                                    </p:animEffect>
                                  </p:childTnLst>
                                </p:cTn>
                              </p:par>
                              <p:par>
                                <p:cTn id="8" presetID="5"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heckerboard(across)">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4"/>
          <p:cNvSpPr>
            <a:spLocks noChangeArrowheads="1"/>
          </p:cNvSpPr>
          <p:nvPr/>
        </p:nvSpPr>
        <p:spPr bwMode="auto">
          <a:xfrm>
            <a:off x="1141413" y="2300288"/>
            <a:ext cx="36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G</a:t>
            </a:r>
            <a:endParaRPr lang="zh-CN" altLang="en-US" sz="1800">
              <a:latin typeface="Arial" panose="020B0604020202020204" pitchFamily="34" charset="0"/>
              <a:ea typeface="宋体" panose="02010600030101010101" pitchFamily="2" charset="-122"/>
            </a:endParaRPr>
          </a:p>
        </p:txBody>
      </p:sp>
      <p:sp>
        <p:nvSpPr>
          <p:cNvPr id="7" name="Rectangle 25"/>
          <p:cNvSpPr>
            <a:spLocks noChangeArrowheads="1"/>
          </p:cNvSpPr>
          <p:nvPr/>
        </p:nvSpPr>
        <p:spPr bwMode="auto">
          <a:xfrm>
            <a:off x="1717675" y="2300288"/>
            <a:ext cx="36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G</a:t>
            </a:r>
            <a:endParaRPr lang="zh-CN" altLang="en-US" sz="1800">
              <a:latin typeface="Arial" panose="020B0604020202020204" pitchFamily="34" charset="0"/>
              <a:ea typeface="宋体" panose="02010600030101010101" pitchFamily="2" charset="-122"/>
            </a:endParaRPr>
          </a:p>
        </p:txBody>
      </p:sp>
      <p:sp>
        <p:nvSpPr>
          <p:cNvPr id="8" name="Rectangle 26"/>
          <p:cNvSpPr>
            <a:spLocks noChangeArrowheads="1"/>
          </p:cNvSpPr>
          <p:nvPr/>
        </p:nvSpPr>
        <p:spPr bwMode="auto">
          <a:xfrm>
            <a:off x="3230563" y="2300288"/>
            <a:ext cx="36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G</a:t>
            </a:r>
            <a:endParaRPr lang="zh-CN" altLang="en-US" sz="1800">
              <a:latin typeface="Arial" panose="020B0604020202020204" pitchFamily="34" charset="0"/>
              <a:ea typeface="宋体" panose="02010600030101010101" pitchFamily="2" charset="-122"/>
            </a:endParaRPr>
          </a:p>
        </p:txBody>
      </p:sp>
      <p:sp>
        <p:nvSpPr>
          <p:cNvPr id="9" name="Rectangle 27"/>
          <p:cNvSpPr>
            <a:spLocks noChangeArrowheads="1"/>
          </p:cNvSpPr>
          <p:nvPr/>
        </p:nvSpPr>
        <p:spPr bwMode="auto">
          <a:xfrm>
            <a:off x="1214438" y="1651000"/>
            <a:ext cx="3254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G</a:t>
            </a:r>
            <a:endParaRPr lang="zh-CN" altLang="en-US" sz="1800">
              <a:latin typeface="Arial" panose="020B0604020202020204" pitchFamily="34" charset="0"/>
              <a:ea typeface="宋体" panose="02010600030101010101" pitchFamily="2" charset="-122"/>
            </a:endParaRPr>
          </a:p>
        </p:txBody>
      </p:sp>
      <p:sp>
        <p:nvSpPr>
          <p:cNvPr id="10" name="Rectangle 33"/>
          <p:cNvSpPr>
            <a:spLocks noChangeArrowheads="1"/>
          </p:cNvSpPr>
          <p:nvPr/>
        </p:nvSpPr>
        <p:spPr bwMode="auto">
          <a:xfrm>
            <a:off x="2366963" y="230028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A</a:t>
            </a:r>
            <a:endParaRPr lang="zh-CN" altLang="en-US" sz="1800">
              <a:latin typeface="Arial" panose="020B0604020202020204" pitchFamily="34" charset="0"/>
              <a:ea typeface="宋体" panose="02010600030101010101" pitchFamily="2" charset="-122"/>
            </a:endParaRPr>
          </a:p>
        </p:txBody>
      </p:sp>
      <p:sp>
        <p:nvSpPr>
          <p:cNvPr id="11" name="Rectangle 35"/>
          <p:cNvSpPr>
            <a:spLocks noChangeArrowheads="1"/>
          </p:cNvSpPr>
          <p:nvPr/>
        </p:nvSpPr>
        <p:spPr bwMode="auto">
          <a:xfrm>
            <a:off x="1527175" y="1308100"/>
            <a:ext cx="33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G</a:t>
            </a:r>
            <a:endParaRPr lang="zh-CN" altLang="en-US" sz="1800">
              <a:latin typeface="Arial" panose="020B0604020202020204" pitchFamily="34" charset="0"/>
              <a:ea typeface="宋体" panose="02010600030101010101" pitchFamily="2" charset="-122"/>
            </a:endParaRPr>
          </a:p>
        </p:txBody>
      </p:sp>
      <p:sp>
        <p:nvSpPr>
          <p:cNvPr id="12" name="Rectangle 36"/>
          <p:cNvSpPr>
            <a:spLocks noChangeArrowheads="1"/>
          </p:cNvSpPr>
          <p:nvPr/>
        </p:nvSpPr>
        <p:spPr bwMode="auto">
          <a:xfrm>
            <a:off x="2798763" y="2300288"/>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T</a:t>
            </a:r>
            <a:endParaRPr lang="zh-CN" altLang="en-US" sz="1800">
              <a:latin typeface="Arial" panose="020B0604020202020204" pitchFamily="34" charset="0"/>
              <a:ea typeface="宋体" panose="02010600030101010101" pitchFamily="2" charset="-122"/>
            </a:endParaRPr>
          </a:p>
        </p:txBody>
      </p:sp>
      <p:sp>
        <p:nvSpPr>
          <p:cNvPr id="13" name="Rectangle 39"/>
          <p:cNvSpPr>
            <a:spLocks noChangeArrowheads="1"/>
          </p:cNvSpPr>
          <p:nvPr/>
        </p:nvSpPr>
        <p:spPr bwMode="auto">
          <a:xfrm>
            <a:off x="3949700" y="2300288"/>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C</a:t>
            </a:r>
            <a:endParaRPr lang="zh-CN" altLang="en-US" sz="1800">
              <a:latin typeface="Arial" panose="020B0604020202020204" pitchFamily="34" charset="0"/>
              <a:ea typeface="宋体" panose="02010600030101010101" pitchFamily="2" charset="-122"/>
            </a:endParaRPr>
          </a:p>
        </p:txBody>
      </p:sp>
      <p:sp>
        <p:nvSpPr>
          <p:cNvPr id="14" name="Rectangle 42"/>
          <p:cNvSpPr>
            <a:spLocks noChangeArrowheads="1"/>
          </p:cNvSpPr>
          <p:nvPr/>
        </p:nvSpPr>
        <p:spPr bwMode="auto">
          <a:xfrm>
            <a:off x="3590925" y="1651000"/>
            <a:ext cx="33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G</a:t>
            </a:r>
            <a:endParaRPr lang="zh-CN" altLang="en-US" sz="1800">
              <a:latin typeface="Arial" panose="020B0604020202020204" pitchFamily="34" charset="0"/>
              <a:ea typeface="宋体" panose="02010600030101010101" pitchFamily="2" charset="-122"/>
            </a:endParaRPr>
          </a:p>
        </p:txBody>
      </p:sp>
      <p:sp>
        <p:nvSpPr>
          <p:cNvPr id="15" name="Rectangle 43"/>
          <p:cNvSpPr>
            <a:spLocks noChangeArrowheads="1"/>
          </p:cNvSpPr>
          <p:nvPr/>
        </p:nvSpPr>
        <p:spPr bwMode="auto">
          <a:xfrm>
            <a:off x="3375025" y="1363663"/>
            <a:ext cx="330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G</a:t>
            </a:r>
            <a:endParaRPr lang="zh-CN" altLang="en-US" sz="1800">
              <a:latin typeface="Arial" panose="020B0604020202020204" pitchFamily="34" charset="0"/>
              <a:ea typeface="宋体" panose="02010600030101010101" pitchFamily="2" charset="-122"/>
            </a:endParaRPr>
          </a:p>
        </p:txBody>
      </p:sp>
      <p:sp>
        <p:nvSpPr>
          <p:cNvPr id="73740" name="Text Box 80"/>
          <p:cNvSpPr txBox="1">
            <a:spLocks noChangeArrowheads="1"/>
          </p:cNvSpPr>
          <p:nvPr/>
        </p:nvSpPr>
        <p:spPr bwMode="auto">
          <a:xfrm>
            <a:off x="638175" y="715963"/>
            <a:ext cx="1511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endParaRPr lang="zh-CN" altLang="en-US" sz="1800">
              <a:latin typeface="Arial" panose="020B0604020202020204" pitchFamily="34" charset="0"/>
              <a:ea typeface="宋体" panose="02010600030101010101" pitchFamily="2" charset="-122"/>
            </a:endParaRPr>
          </a:p>
        </p:txBody>
      </p:sp>
      <p:grpSp>
        <p:nvGrpSpPr>
          <p:cNvPr id="2" name="组合 16"/>
          <p:cNvGrpSpPr>
            <a:grpSpLocks/>
          </p:cNvGrpSpPr>
          <p:nvPr/>
        </p:nvGrpSpPr>
        <p:grpSpPr bwMode="auto">
          <a:xfrm>
            <a:off x="1285875" y="571500"/>
            <a:ext cx="3090863" cy="2540000"/>
            <a:chOff x="1187450" y="620713"/>
            <a:chExt cx="3090868" cy="2540015"/>
          </a:xfrm>
        </p:grpSpPr>
        <p:sp>
          <p:nvSpPr>
            <p:cNvPr id="73762" name="Rectangle 45"/>
            <p:cNvSpPr>
              <a:spLocks noChangeArrowheads="1"/>
            </p:cNvSpPr>
            <p:nvPr/>
          </p:nvSpPr>
          <p:spPr bwMode="auto">
            <a:xfrm>
              <a:off x="2339975" y="620713"/>
              <a:ext cx="3305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1800">
                  <a:latin typeface="Arial" panose="020B0604020202020204" pitchFamily="34" charset="0"/>
                  <a:ea typeface="宋体" panose="02010600030101010101" pitchFamily="2" charset="-122"/>
                </a:rPr>
                <a:t>G</a:t>
              </a:r>
            </a:p>
          </p:txBody>
        </p:sp>
        <p:grpSp>
          <p:nvGrpSpPr>
            <p:cNvPr id="73763" name="组合 72"/>
            <p:cNvGrpSpPr>
              <a:grpSpLocks/>
            </p:cNvGrpSpPr>
            <p:nvPr/>
          </p:nvGrpSpPr>
          <p:grpSpPr bwMode="auto">
            <a:xfrm>
              <a:off x="1187450" y="908050"/>
              <a:ext cx="3090868" cy="2252678"/>
              <a:chOff x="1187450" y="908050"/>
              <a:chExt cx="3090868" cy="2252678"/>
            </a:xfrm>
          </p:grpSpPr>
          <p:grpSp>
            <p:nvGrpSpPr>
              <p:cNvPr id="73764" name="Group 47"/>
              <p:cNvGrpSpPr>
                <a:grpSpLocks/>
              </p:cNvGrpSpPr>
              <p:nvPr/>
            </p:nvGrpSpPr>
            <p:grpSpPr bwMode="auto">
              <a:xfrm>
                <a:off x="1187450" y="908050"/>
                <a:ext cx="2808289" cy="1512888"/>
                <a:chOff x="748" y="572"/>
                <a:chExt cx="1769" cy="953"/>
              </a:xfrm>
            </p:grpSpPr>
            <p:sp>
              <p:nvSpPr>
                <p:cNvPr id="73766" name="Line 48"/>
                <p:cNvSpPr>
                  <a:spLocks noChangeShapeType="1"/>
                </p:cNvSpPr>
                <p:nvPr/>
              </p:nvSpPr>
              <p:spPr bwMode="auto">
                <a:xfrm flipH="1">
                  <a:off x="748" y="572"/>
                  <a:ext cx="817" cy="9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67" name="Line 49"/>
                <p:cNvSpPr>
                  <a:spLocks noChangeShapeType="1"/>
                </p:cNvSpPr>
                <p:nvPr/>
              </p:nvSpPr>
              <p:spPr bwMode="auto">
                <a:xfrm>
                  <a:off x="1565" y="572"/>
                  <a:ext cx="952" cy="9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68" name="Line 50"/>
                <p:cNvSpPr>
                  <a:spLocks noChangeShapeType="1"/>
                </p:cNvSpPr>
                <p:nvPr/>
              </p:nvSpPr>
              <p:spPr bwMode="auto">
                <a:xfrm flipH="1" flipV="1">
                  <a:off x="1111" y="1117"/>
                  <a:ext cx="408" cy="4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69" name="Line 51"/>
                <p:cNvSpPr>
                  <a:spLocks noChangeShapeType="1"/>
                </p:cNvSpPr>
                <p:nvPr/>
              </p:nvSpPr>
              <p:spPr bwMode="auto">
                <a:xfrm flipH="1" flipV="1">
                  <a:off x="930" y="1298"/>
                  <a:ext cx="226"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70" name="Line 52"/>
                <p:cNvSpPr>
                  <a:spLocks noChangeShapeType="1"/>
                </p:cNvSpPr>
                <p:nvPr/>
              </p:nvSpPr>
              <p:spPr bwMode="auto">
                <a:xfrm flipV="1">
                  <a:off x="1791" y="1117"/>
                  <a:ext cx="318"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71" name="Line 53"/>
                <p:cNvSpPr>
                  <a:spLocks noChangeShapeType="1"/>
                </p:cNvSpPr>
                <p:nvPr/>
              </p:nvSpPr>
              <p:spPr bwMode="auto">
                <a:xfrm flipV="1">
                  <a:off x="2018" y="1253"/>
                  <a:ext cx="227"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3765" name="Text Box 82"/>
              <p:cNvSpPr txBox="1">
                <a:spLocks noChangeArrowheads="1"/>
              </p:cNvSpPr>
              <p:nvPr/>
            </p:nvSpPr>
            <p:spPr bwMode="auto">
              <a:xfrm>
                <a:off x="1973264" y="2763850"/>
                <a:ext cx="2305054" cy="39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zh-CN" altLang="en-US" sz="2000">
                    <a:latin typeface="Arial" panose="020B0604020202020204" pitchFamily="34" charset="0"/>
                    <a:ea typeface="宋体" panose="02010600030101010101" pitchFamily="2" charset="-122"/>
                  </a:rPr>
                  <a:t>替换数：</a:t>
                </a:r>
                <a:r>
                  <a:rPr lang="en-US" altLang="zh-CN" sz="2000">
                    <a:latin typeface="Arial" panose="020B0604020202020204" pitchFamily="34" charset="0"/>
                    <a:ea typeface="宋体" panose="02010600030101010101" pitchFamily="2" charset="-122"/>
                  </a:rPr>
                  <a:t>3</a:t>
                </a:r>
              </a:p>
            </p:txBody>
          </p:sp>
        </p:grpSp>
      </p:grpSp>
      <p:sp>
        <p:nvSpPr>
          <p:cNvPr id="28" name="Rectangle 60"/>
          <p:cNvSpPr>
            <a:spLocks noChangeArrowheads="1"/>
          </p:cNvSpPr>
          <p:nvPr/>
        </p:nvSpPr>
        <p:spPr bwMode="auto">
          <a:xfrm>
            <a:off x="7643813" y="492918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A</a:t>
            </a:r>
            <a:endParaRPr lang="zh-CN" altLang="en-US" sz="1800">
              <a:latin typeface="Arial" panose="020B0604020202020204" pitchFamily="34" charset="0"/>
              <a:ea typeface="宋体" panose="02010600030101010101" pitchFamily="2" charset="-122"/>
            </a:endParaRPr>
          </a:p>
        </p:txBody>
      </p:sp>
      <p:sp>
        <p:nvSpPr>
          <p:cNvPr id="29" name="Rectangle 63"/>
          <p:cNvSpPr>
            <a:spLocks noChangeArrowheads="1"/>
          </p:cNvSpPr>
          <p:nvPr/>
        </p:nvSpPr>
        <p:spPr bwMode="auto">
          <a:xfrm>
            <a:off x="6929438" y="4929188"/>
            <a:ext cx="330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G</a:t>
            </a:r>
            <a:endParaRPr lang="zh-CN" altLang="en-US" sz="1800">
              <a:latin typeface="Arial" panose="020B0604020202020204" pitchFamily="34" charset="0"/>
              <a:ea typeface="宋体" panose="02010600030101010101" pitchFamily="2" charset="-122"/>
            </a:endParaRPr>
          </a:p>
        </p:txBody>
      </p:sp>
      <p:grpSp>
        <p:nvGrpSpPr>
          <p:cNvPr id="5" name="组合 29"/>
          <p:cNvGrpSpPr>
            <a:grpSpLocks/>
          </p:cNvGrpSpPr>
          <p:nvPr/>
        </p:nvGrpSpPr>
        <p:grpSpPr bwMode="auto">
          <a:xfrm>
            <a:off x="4716463" y="3213100"/>
            <a:ext cx="3162300" cy="2473325"/>
            <a:chOff x="3000364" y="2852738"/>
            <a:chExt cx="3162306" cy="2473335"/>
          </a:xfrm>
        </p:grpSpPr>
        <p:sp>
          <p:nvSpPr>
            <p:cNvPr id="73745" name="Text Box 23"/>
            <p:cNvSpPr txBox="1">
              <a:spLocks noChangeArrowheads="1"/>
            </p:cNvSpPr>
            <p:nvPr/>
          </p:nvSpPr>
          <p:spPr bwMode="auto">
            <a:xfrm>
              <a:off x="4356100" y="2852738"/>
              <a:ext cx="10080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1800">
                  <a:latin typeface="Arial" panose="020B0604020202020204" pitchFamily="34" charset="0"/>
                  <a:ea typeface="宋体" panose="02010600030101010101" pitchFamily="2" charset="-122"/>
                </a:rPr>
                <a:t>G</a:t>
              </a:r>
            </a:p>
          </p:txBody>
        </p:sp>
        <p:grpSp>
          <p:nvGrpSpPr>
            <p:cNvPr id="73746" name="组合 74"/>
            <p:cNvGrpSpPr>
              <a:grpSpLocks/>
            </p:cNvGrpSpPr>
            <p:nvPr/>
          </p:nvGrpSpPr>
          <p:grpSpPr bwMode="auto">
            <a:xfrm>
              <a:off x="3000364" y="3140075"/>
              <a:ext cx="3162306" cy="2185998"/>
              <a:chOff x="3000364" y="3140075"/>
              <a:chExt cx="3162306" cy="2185998"/>
            </a:xfrm>
          </p:grpSpPr>
          <p:sp>
            <p:nvSpPr>
              <p:cNvPr id="73747" name="Line 9"/>
              <p:cNvSpPr>
                <a:spLocks noChangeShapeType="1"/>
              </p:cNvSpPr>
              <p:nvPr/>
            </p:nvSpPr>
            <p:spPr bwMode="auto">
              <a:xfrm flipH="1">
                <a:off x="3203575" y="3140075"/>
                <a:ext cx="1296988" cy="144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48" name="Line 10"/>
              <p:cNvSpPr>
                <a:spLocks noChangeShapeType="1"/>
              </p:cNvSpPr>
              <p:nvPr/>
            </p:nvSpPr>
            <p:spPr bwMode="auto">
              <a:xfrm>
                <a:off x="4500563" y="3140075"/>
                <a:ext cx="1511300" cy="144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49" name="Line 11"/>
              <p:cNvSpPr>
                <a:spLocks noChangeShapeType="1"/>
              </p:cNvSpPr>
              <p:nvPr/>
            </p:nvSpPr>
            <p:spPr bwMode="auto">
              <a:xfrm flipH="1" flipV="1">
                <a:off x="3708400" y="4076700"/>
                <a:ext cx="576263"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50" name="Line 12"/>
              <p:cNvSpPr>
                <a:spLocks noChangeShapeType="1"/>
              </p:cNvSpPr>
              <p:nvPr/>
            </p:nvSpPr>
            <p:spPr bwMode="auto">
              <a:xfrm flipH="1" flipV="1">
                <a:off x="3492500" y="4292600"/>
                <a:ext cx="358775"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51" name="Line 14"/>
              <p:cNvSpPr>
                <a:spLocks noChangeShapeType="1"/>
              </p:cNvSpPr>
              <p:nvPr/>
            </p:nvSpPr>
            <p:spPr bwMode="auto">
              <a:xfrm flipV="1">
                <a:off x="5219700" y="4221163"/>
                <a:ext cx="360363"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52" name="Line 54"/>
              <p:cNvSpPr>
                <a:spLocks noChangeShapeType="1"/>
              </p:cNvSpPr>
              <p:nvPr/>
            </p:nvSpPr>
            <p:spPr bwMode="auto">
              <a:xfrm>
                <a:off x="3924300" y="3789363"/>
                <a:ext cx="863600" cy="86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53" name="Rectangle 55"/>
              <p:cNvSpPr>
                <a:spLocks noChangeArrowheads="1"/>
              </p:cNvSpPr>
              <p:nvPr/>
            </p:nvSpPr>
            <p:spPr bwMode="auto">
              <a:xfrm>
                <a:off x="3000364" y="4572008"/>
                <a:ext cx="36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G</a:t>
                </a:r>
                <a:endParaRPr lang="zh-CN" altLang="en-US" sz="1800">
                  <a:latin typeface="Arial" panose="020B0604020202020204" pitchFamily="34" charset="0"/>
                  <a:ea typeface="宋体" panose="02010600030101010101" pitchFamily="2" charset="-122"/>
                </a:endParaRPr>
              </a:p>
            </p:txBody>
          </p:sp>
          <p:sp>
            <p:nvSpPr>
              <p:cNvPr id="73754" name="Rectangle 56"/>
              <p:cNvSpPr>
                <a:spLocks noChangeArrowheads="1"/>
              </p:cNvSpPr>
              <p:nvPr/>
            </p:nvSpPr>
            <p:spPr bwMode="auto">
              <a:xfrm>
                <a:off x="3643303" y="4572007"/>
                <a:ext cx="323850" cy="36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T</a:t>
                </a:r>
                <a:endParaRPr lang="zh-CN" altLang="en-US" sz="1800">
                  <a:latin typeface="Arial" panose="020B0604020202020204" pitchFamily="34" charset="0"/>
                  <a:ea typeface="宋体" panose="02010600030101010101" pitchFamily="2" charset="-122"/>
                </a:endParaRPr>
              </a:p>
            </p:txBody>
          </p:sp>
          <p:sp>
            <p:nvSpPr>
              <p:cNvPr id="73755" name="Rectangle 57"/>
              <p:cNvSpPr>
                <a:spLocks noChangeArrowheads="1"/>
              </p:cNvSpPr>
              <p:nvPr/>
            </p:nvSpPr>
            <p:spPr bwMode="auto">
              <a:xfrm>
                <a:off x="4143372" y="4572008"/>
                <a:ext cx="36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G</a:t>
                </a:r>
                <a:endParaRPr lang="zh-CN" altLang="en-US" sz="1800">
                  <a:latin typeface="Arial" panose="020B0604020202020204" pitchFamily="34" charset="0"/>
                  <a:ea typeface="宋体" panose="02010600030101010101" pitchFamily="2" charset="-122"/>
                </a:endParaRPr>
              </a:p>
            </p:txBody>
          </p:sp>
          <p:sp>
            <p:nvSpPr>
              <p:cNvPr id="73756" name="Rectangle 58"/>
              <p:cNvSpPr>
                <a:spLocks noChangeArrowheads="1"/>
              </p:cNvSpPr>
              <p:nvPr/>
            </p:nvSpPr>
            <p:spPr bwMode="auto">
              <a:xfrm>
                <a:off x="3132138" y="4005263"/>
                <a:ext cx="36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G</a:t>
                </a:r>
                <a:endParaRPr lang="zh-CN" altLang="en-US" sz="1800">
                  <a:latin typeface="Arial" panose="020B0604020202020204" pitchFamily="34" charset="0"/>
                  <a:ea typeface="宋体" panose="02010600030101010101" pitchFamily="2" charset="-122"/>
                </a:endParaRPr>
              </a:p>
            </p:txBody>
          </p:sp>
          <p:sp>
            <p:nvSpPr>
              <p:cNvPr id="73757" name="Rectangle 59"/>
              <p:cNvSpPr>
                <a:spLocks noChangeArrowheads="1"/>
              </p:cNvSpPr>
              <p:nvPr/>
            </p:nvSpPr>
            <p:spPr bwMode="auto">
              <a:xfrm>
                <a:off x="3348038" y="3716338"/>
                <a:ext cx="36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G</a:t>
                </a:r>
                <a:endParaRPr lang="zh-CN" altLang="en-US" sz="1800">
                  <a:latin typeface="Arial" panose="020B0604020202020204" pitchFamily="34" charset="0"/>
                  <a:ea typeface="宋体" panose="02010600030101010101" pitchFamily="2" charset="-122"/>
                </a:endParaRPr>
              </a:p>
            </p:txBody>
          </p:sp>
          <p:sp>
            <p:nvSpPr>
              <p:cNvPr id="73758" name="Rectangle 61"/>
              <p:cNvSpPr>
                <a:spLocks noChangeArrowheads="1"/>
              </p:cNvSpPr>
              <p:nvPr/>
            </p:nvSpPr>
            <p:spPr bwMode="auto">
              <a:xfrm>
                <a:off x="3571865" y="3429001"/>
                <a:ext cx="361951" cy="366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G</a:t>
                </a:r>
                <a:endParaRPr lang="zh-CN" altLang="en-US" sz="1800">
                  <a:latin typeface="Arial" panose="020B0604020202020204" pitchFamily="34" charset="0"/>
                  <a:ea typeface="宋体" panose="02010600030101010101" pitchFamily="2" charset="-122"/>
                </a:endParaRPr>
              </a:p>
            </p:txBody>
          </p:sp>
          <p:sp>
            <p:nvSpPr>
              <p:cNvPr id="73759" name="Rectangle 62"/>
              <p:cNvSpPr>
                <a:spLocks noChangeArrowheads="1"/>
              </p:cNvSpPr>
              <p:nvPr/>
            </p:nvSpPr>
            <p:spPr bwMode="auto">
              <a:xfrm>
                <a:off x="4572000" y="4572008"/>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C</a:t>
                </a:r>
                <a:endParaRPr lang="zh-CN" altLang="en-US" sz="1800">
                  <a:latin typeface="Arial" panose="020B0604020202020204" pitchFamily="34" charset="0"/>
                  <a:ea typeface="宋体" panose="02010600030101010101" pitchFamily="2" charset="-122"/>
                </a:endParaRPr>
              </a:p>
            </p:txBody>
          </p:sp>
          <p:sp>
            <p:nvSpPr>
              <p:cNvPr id="73760" name="Rectangle 64"/>
              <p:cNvSpPr>
                <a:spLocks noChangeArrowheads="1"/>
              </p:cNvSpPr>
              <p:nvPr/>
            </p:nvSpPr>
            <p:spPr bwMode="auto">
              <a:xfrm>
                <a:off x="5580056" y="3933829"/>
                <a:ext cx="361951" cy="36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G</a:t>
                </a:r>
                <a:endParaRPr lang="zh-CN" altLang="en-US" sz="1800">
                  <a:latin typeface="Arial" panose="020B0604020202020204" pitchFamily="34" charset="0"/>
                  <a:ea typeface="宋体" panose="02010600030101010101" pitchFamily="2" charset="-122"/>
                </a:endParaRPr>
              </a:p>
            </p:txBody>
          </p:sp>
          <p:sp>
            <p:nvSpPr>
              <p:cNvPr id="73761" name="Text Box 84"/>
              <p:cNvSpPr txBox="1">
                <a:spLocks noChangeArrowheads="1"/>
              </p:cNvSpPr>
              <p:nvPr/>
            </p:nvSpPr>
            <p:spPr bwMode="auto">
              <a:xfrm>
                <a:off x="3857616" y="4929196"/>
                <a:ext cx="2305054" cy="39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zh-CN" altLang="en-US" sz="2000">
                    <a:latin typeface="Arial" panose="020B0604020202020204" pitchFamily="34" charset="0"/>
                    <a:ea typeface="宋体" panose="02010600030101010101" pitchFamily="2" charset="-122"/>
                  </a:rPr>
                  <a:t>替换数：</a:t>
                </a:r>
                <a:r>
                  <a:rPr lang="en-US" altLang="zh-CN" sz="2000">
                    <a:latin typeface="Arial" panose="020B0604020202020204" pitchFamily="34" charset="0"/>
                    <a:ea typeface="宋体" panose="02010600030101010101" pitchFamily="2" charset="-122"/>
                  </a:rPr>
                  <a:t>3</a:t>
                </a:r>
              </a:p>
            </p:txBody>
          </p:sp>
        </p:grpSp>
      </p:grpSp>
    </p:spTree>
    <p:extLst>
      <p:ext uri="{BB962C8B-B14F-4D97-AF65-F5344CB8AC3E}">
        <p14:creationId xmlns:p14="http://schemas.microsoft.com/office/powerpoint/2010/main" val="13636647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ox(in)">
                                      <p:cBhvr>
                                        <p:cTn id="10" dur="500"/>
                                        <p:tgtEl>
                                          <p:spTgt spid="7"/>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ox(in)">
                                      <p:cBhvr>
                                        <p:cTn id="13" dur="500"/>
                                        <p:tgtEl>
                                          <p:spTgt spid="8"/>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ox(in)">
                                      <p:cBhvr>
                                        <p:cTn id="16" dur="500"/>
                                        <p:tgtEl>
                                          <p:spTgt spid="9"/>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ox(in)">
                                      <p:cBhvr>
                                        <p:cTn id="19" dur="500"/>
                                        <p:tgtEl>
                                          <p:spTgt spid="10"/>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ox(in)">
                                      <p:cBhvr>
                                        <p:cTn id="22" dur="500"/>
                                        <p:tgtEl>
                                          <p:spTgt spid="11"/>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ox(in)">
                                      <p:cBhvr>
                                        <p:cTn id="25" dur="500"/>
                                        <p:tgtEl>
                                          <p:spTgt spid="12"/>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ox(in)">
                                      <p:cBhvr>
                                        <p:cTn id="28" dur="500"/>
                                        <p:tgtEl>
                                          <p:spTgt spid="13"/>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ox(in)">
                                      <p:cBhvr>
                                        <p:cTn id="31" dur="500"/>
                                        <p:tgtEl>
                                          <p:spTgt spid="14"/>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ox(in)">
                                      <p:cBhvr>
                                        <p:cTn id="34" dur="500"/>
                                        <p:tgtEl>
                                          <p:spTgt spid="15"/>
                                        </p:tgtEl>
                                      </p:cBhvr>
                                    </p:animEffect>
                                  </p:childTnLst>
                                </p:cTn>
                              </p:par>
                              <p:par>
                                <p:cTn id="35" presetID="4" presetClass="entr" presetSubtype="16"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ox(in)">
                                      <p:cBhvr>
                                        <p:cTn id="37" dur="500"/>
                                        <p:tgtEl>
                                          <p:spTgt spid="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500" fill="hold"/>
                                        <p:tgtEl>
                                          <p:spTgt spid="28"/>
                                        </p:tgtEl>
                                        <p:attrNameLst>
                                          <p:attrName>ppt_x</p:attrName>
                                        </p:attrNameLst>
                                      </p:cBhvr>
                                      <p:tavLst>
                                        <p:tav tm="0">
                                          <p:val>
                                            <p:strVal val="#ppt_x"/>
                                          </p:val>
                                        </p:tav>
                                        <p:tav tm="100000">
                                          <p:val>
                                            <p:strVal val="#ppt_x"/>
                                          </p:val>
                                        </p:tav>
                                      </p:tavLst>
                                    </p:anim>
                                    <p:anim calcmode="lin" valueType="num">
                                      <p:cBhvr additive="base">
                                        <p:cTn id="43" dur="500" fill="hold"/>
                                        <p:tgtEl>
                                          <p:spTgt spid="28"/>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ppt_x"/>
                                          </p:val>
                                        </p:tav>
                                        <p:tav tm="100000">
                                          <p:val>
                                            <p:strVal val="#ppt_x"/>
                                          </p:val>
                                        </p:tav>
                                      </p:tavLst>
                                    </p:anim>
                                    <p:anim calcmode="lin" valueType="num">
                                      <p:cBhvr additive="base">
                                        <p:cTn id="47" dur="500" fill="hold"/>
                                        <p:tgtEl>
                                          <p:spTgt spid="29"/>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500" fill="hold"/>
                                        <p:tgtEl>
                                          <p:spTgt spid="5"/>
                                        </p:tgtEl>
                                        <p:attrNameLst>
                                          <p:attrName>ppt_x</p:attrName>
                                        </p:attrNameLst>
                                      </p:cBhvr>
                                      <p:tavLst>
                                        <p:tav tm="0">
                                          <p:val>
                                            <p:strVal val="#ppt_x"/>
                                          </p:val>
                                        </p:tav>
                                        <p:tav tm="100000">
                                          <p:val>
                                            <p:strVal val="#ppt_x"/>
                                          </p:val>
                                        </p:tav>
                                      </p:tavLst>
                                    </p:anim>
                                    <p:anim calcmode="lin" valueType="num">
                                      <p:cBhvr additive="base">
                                        <p:cTn id="5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28" grpId="0"/>
      <p:bldP spid="2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内容占位符 1"/>
          <p:cNvSpPr>
            <a:spLocks noGrp="1"/>
          </p:cNvSpPr>
          <p:nvPr>
            <p:ph idx="1"/>
          </p:nvPr>
        </p:nvSpPr>
        <p:spPr>
          <a:xfrm>
            <a:off x="457200" y="500063"/>
            <a:ext cx="8229600" cy="1643062"/>
          </a:xfrm>
        </p:spPr>
        <p:txBody>
          <a:bodyPr/>
          <a:lstStyle/>
          <a:p>
            <a:pPr eaLnBrk="1" hangingPunct="1"/>
            <a:r>
              <a:rPr lang="en-US" altLang="zh-CN" sz="2800"/>
              <a:t>5.5   </a:t>
            </a:r>
            <a:r>
              <a:rPr lang="zh-CN" altLang="en-US" sz="2800"/>
              <a:t>画出问题</a:t>
            </a:r>
            <a:r>
              <a:rPr lang="en-US" altLang="zh-CN" sz="2800"/>
              <a:t>5.4</a:t>
            </a:r>
            <a:r>
              <a:rPr lang="zh-CN" altLang="en-US" sz="2800"/>
              <a:t>中</a:t>
            </a:r>
            <a:r>
              <a:rPr lang="en-US" altLang="zh-CN" sz="2800"/>
              <a:t>3</a:t>
            </a:r>
            <a:r>
              <a:rPr lang="zh-CN" altLang="en-US" sz="2800"/>
              <a:t>棵树的严格一致树。所有</a:t>
            </a:r>
            <a:r>
              <a:rPr lang="en-US" altLang="zh-CN" sz="2800"/>
              <a:t>105</a:t>
            </a:r>
            <a:r>
              <a:rPr lang="zh-CN" altLang="en-US" sz="2800"/>
              <a:t>棵可能的树的严格一致树看上去会是什么样的？</a:t>
            </a:r>
          </a:p>
          <a:p>
            <a:pPr lvl="1"/>
            <a:endParaRPr lang="zh-CN" altLang="en-US" sz="2400"/>
          </a:p>
          <a:p>
            <a:endParaRPr lang="zh-CN" altLang="en-US"/>
          </a:p>
        </p:txBody>
      </p:sp>
      <p:sp>
        <p:nvSpPr>
          <p:cNvPr id="74755" name="Text Box 79"/>
          <p:cNvSpPr txBox="1">
            <a:spLocks noChangeArrowheads="1"/>
          </p:cNvSpPr>
          <p:nvPr/>
        </p:nvSpPr>
        <p:spPr bwMode="auto">
          <a:xfrm>
            <a:off x="1000125" y="2357438"/>
            <a:ext cx="20875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zh-CN" altLang="en-US" sz="2400" b="1">
                <a:latin typeface="Arial" panose="020B0604020202020204" pitchFamily="34" charset="0"/>
                <a:ea typeface="宋体" panose="02010600030101010101" pitchFamily="2" charset="-122"/>
              </a:rPr>
              <a:t>严格一致树：</a:t>
            </a:r>
          </a:p>
        </p:txBody>
      </p:sp>
      <p:sp>
        <p:nvSpPr>
          <p:cNvPr id="74756" name="Line 65"/>
          <p:cNvSpPr>
            <a:spLocks noChangeShapeType="1"/>
          </p:cNvSpPr>
          <p:nvPr/>
        </p:nvSpPr>
        <p:spPr bwMode="auto">
          <a:xfrm>
            <a:off x="3571875" y="3214688"/>
            <a:ext cx="35290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57" name="Line 66"/>
          <p:cNvSpPr>
            <a:spLocks noChangeShapeType="1"/>
          </p:cNvSpPr>
          <p:nvPr/>
        </p:nvSpPr>
        <p:spPr bwMode="auto">
          <a:xfrm>
            <a:off x="4940300" y="3214688"/>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58" name="Line 67"/>
          <p:cNvSpPr>
            <a:spLocks noChangeShapeType="1"/>
          </p:cNvSpPr>
          <p:nvPr/>
        </p:nvSpPr>
        <p:spPr bwMode="auto">
          <a:xfrm>
            <a:off x="5659438" y="3214688"/>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59" name="Line 68"/>
          <p:cNvSpPr>
            <a:spLocks noChangeShapeType="1"/>
          </p:cNvSpPr>
          <p:nvPr/>
        </p:nvSpPr>
        <p:spPr bwMode="auto">
          <a:xfrm>
            <a:off x="6380163" y="3214688"/>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60" name="Line 69"/>
          <p:cNvSpPr>
            <a:spLocks noChangeShapeType="1"/>
          </p:cNvSpPr>
          <p:nvPr/>
        </p:nvSpPr>
        <p:spPr bwMode="auto">
          <a:xfrm>
            <a:off x="7100888" y="3214688"/>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61" name="Line 70"/>
          <p:cNvSpPr>
            <a:spLocks noChangeShapeType="1"/>
          </p:cNvSpPr>
          <p:nvPr/>
        </p:nvSpPr>
        <p:spPr bwMode="auto">
          <a:xfrm>
            <a:off x="4292600" y="3214688"/>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62" name="Line 71"/>
          <p:cNvSpPr>
            <a:spLocks noChangeShapeType="1"/>
          </p:cNvSpPr>
          <p:nvPr/>
        </p:nvSpPr>
        <p:spPr bwMode="auto">
          <a:xfrm>
            <a:off x="3571875" y="3214688"/>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63" name="Text Box 73"/>
          <p:cNvSpPr txBox="1">
            <a:spLocks noChangeArrowheads="1"/>
          </p:cNvSpPr>
          <p:nvPr/>
        </p:nvSpPr>
        <p:spPr bwMode="auto">
          <a:xfrm>
            <a:off x="6956425" y="371951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T</a:t>
            </a:r>
          </a:p>
        </p:txBody>
      </p:sp>
      <p:sp>
        <p:nvSpPr>
          <p:cNvPr id="74764" name="Rectangle 74"/>
          <p:cNvSpPr>
            <a:spLocks noChangeArrowheads="1"/>
          </p:cNvSpPr>
          <p:nvPr/>
        </p:nvSpPr>
        <p:spPr bwMode="auto">
          <a:xfrm>
            <a:off x="3427413" y="3719513"/>
            <a:ext cx="36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G</a:t>
            </a:r>
            <a:endParaRPr lang="zh-CN" altLang="en-US" sz="1800">
              <a:latin typeface="Arial" panose="020B0604020202020204" pitchFamily="34" charset="0"/>
              <a:ea typeface="宋体" panose="02010600030101010101" pitchFamily="2" charset="-122"/>
            </a:endParaRPr>
          </a:p>
        </p:txBody>
      </p:sp>
      <p:sp>
        <p:nvSpPr>
          <p:cNvPr id="74765" name="Rectangle 75"/>
          <p:cNvSpPr>
            <a:spLocks noChangeArrowheads="1"/>
          </p:cNvSpPr>
          <p:nvPr/>
        </p:nvSpPr>
        <p:spPr bwMode="auto">
          <a:xfrm>
            <a:off x="4076700" y="3719513"/>
            <a:ext cx="36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G</a:t>
            </a:r>
            <a:endParaRPr lang="zh-CN" altLang="en-US" sz="1800">
              <a:latin typeface="Arial" panose="020B0604020202020204" pitchFamily="34" charset="0"/>
              <a:ea typeface="宋体" panose="02010600030101010101" pitchFamily="2" charset="-122"/>
            </a:endParaRPr>
          </a:p>
        </p:txBody>
      </p:sp>
      <p:sp>
        <p:nvSpPr>
          <p:cNvPr id="74766" name="Rectangle 76"/>
          <p:cNvSpPr>
            <a:spLocks noChangeArrowheads="1"/>
          </p:cNvSpPr>
          <p:nvPr/>
        </p:nvSpPr>
        <p:spPr bwMode="auto">
          <a:xfrm>
            <a:off x="4724400" y="3719513"/>
            <a:ext cx="36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G</a:t>
            </a:r>
            <a:endParaRPr lang="zh-CN" altLang="en-US" sz="1800">
              <a:latin typeface="Arial" panose="020B0604020202020204" pitchFamily="34" charset="0"/>
              <a:ea typeface="宋体" panose="02010600030101010101" pitchFamily="2" charset="-122"/>
            </a:endParaRPr>
          </a:p>
        </p:txBody>
      </p:sp>
      <p:sp>
        <p:nvSpPr>
          <p:cNvPr id="74767" name="Rectangle 77"/>
          <p:cNvSpPr>
            <a:spLocks noChangeArrowheads="1"/>
          </p:cNvSpPr>
          <p:nvPr/>
        </p:nvSpPr>
        <p:spPr bwMode="auto">
          <a:xfrm>
            <a:off x="5443538" y="3719513"/>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C</a:t>
            </a:r>
            <a:endParaRPr lang="zh-CN" altLang="en-US" sz="1800">
              <a:latin typeface="Arial" panose="020B0604020202020204" pitchFamily="34" charset="0"/>
              <a:ea typeface="宋体" panose="02010600030101010101" pitchFamily="2" charset="-122"/>
            </a:endParaRPr>
          </a:p>
        </p:txBody>
      </p:sp>
      <p:sp>
        <p:nvSpPr>
          <p:cNvPr id="74768" name="Rectangle 78"/>
          <p:cNvSpPr>
            <a:spLocks noChangeArrowheads="1"/>
          </p:cNvSpPr>
          <p:nvPr/>
        </p:nvSpPr>
        <p:spPr bwMode="auto">
          <a:xfrm>
            <a:off x="6235700" y="3719513"/>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宋体" panose="02010600030101010101" pitchFamily="2" charset="-122"/>
              </a:rPr>
              <a:t>A</a:t>
            </a:r>
            <a:endParaRPr lang="zh-CN" altLang="en-US" sz="1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0219203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ctr" eaLnBrk="1" fontAlgn="auto" hangingPunct="1">
              <a:spcAft>
                <a:spcPts val="0"/>
              </a:spcAft>
              <a:defRPr/>
            </a:pPr>
            <a:r>
              <a:rPr lang="zh-CN" altLang="en-US" sz="4400" dirty="0"/>
              <a:t>第</a:t>
            </a:r>
            <a:r>
              <a:rPr lang="en-US" altLang="zh-CN" sz="4400" dirty="0"/>
              <a:t>6</a:t>
            </a:r>
            <a:r>
              <a:rPr lang="zh-CN" altLang="en-US" sz="4400" dirty="0"/>
              <a:t>章 基因组学和基因识别</a:t>
            </a:r>
          </a:p>
        </p:txBody>
      </p:sp>
    </p:spTree>
    <p:extLst>
      <p:ext uri="{BB962C8B-B14F-4D97-AF65-F5344CB8AC3E}">
        <p14:creationId xmlns:p14="http://schemas.microsoft.com/office/powerpoint/2010/main" val="30644150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内容占位符 1"/>
          <p:cNvSpPr>
            <a:spLocks noGrp="1"/>
          </p:cNvSpPr>
          <p:nvPr>
            <p:ph idx="1"/>
          </p:nvPr>
        </p:nvSpPr>
        <p:spPr>
          <a:xfrm>
            <a:off x="428625" y="642938"/>
            <a:ext cx="8229600" cy="5286375"/>
          </a:xfrm>
        </p:spPr>
        <p:txBody>
          <a:bodyPr/>
          <a:lstStyle/>
          <a:p>
            <a:pPr eaLnBrk="1" hangingPunct="1"/>
            <a:r>
              <a:rPr lang="en-US" altLang="zh-CN" sz="2400">
                <a:sym typeface="Wingdings" pitchFamily="2" charset="2"/>
              </a:rPr>
              <a:t>  </a:t>
            </a:r>
            <a:r>
              <a:rPr lang="en-US" altLang="zh-CN" sz="2400">
                <a:latin typeface="Arial" pitchFamily="34" charset="0"/>
                <a:ea typeface="宋体" pitchFamily="2" charset="-122"/>
                <a:cs typeface="Arial" pitchFamily="34" charset="0"/>
                <a:sym typeface="Wingdings" pitchFamily="2" charset="2"/>
              </a:rPr>
              <a:t>6.1  </a:t>
            </a:r>
            <a:r>
              <a:rPr lang="zh-CN" altLang="en-US" sz="2400">
                <a:latin typeface="Arial" pitchFamily="34" charset="0"/>
                <a:ea typeface="宋体" pitchFamily="2" charset="-122"/>
                <a:cs typeface="Arial" pitchFamily="34" charset="0"/>
                <a:sym typeface="Wingdings" pitchFamily="2" charset="2"/>
              </a:rPr>
              <a:t>利用图</a:t>
            </a:r>
            <a:r>
              <a:rPr lang="en-US" altLang="zh-CN" sz="2400">
                <a:latin typeface="Arial" pitchFamily="34" charset="0"/>
                <a:ea typeface="宋体" pitchFamily="2" charset="-122"/>
                <a:cs typeface="Arial" pitchFamily="34" charset="0"/>
                <a:sym typeface="Wingdings" pitchFamily="2" charset="2"/>
              </a:rPr>
              <a:t>6.3</a:t>
            </a:r>
            <a:r>
              <a:rPr lang="zh-CN" altLang="en-US" sz="2400">
                <a:latin typeface="Arial" pitchFamily="34" charset="0"/>
                <a:ea typeface="宋体" pitchFamily="2" charset="-122"/>
                <a:cs typeface="Arial" pitchFamily="34" charset="0"/>
                <a:sym typeface="Wingdings" pitchFamily="2" charset="2"/>
              </a:rPr>
              <a:t>计算</a:t>
            </a:r>
            <a:r>
              <a:rPr lang="en-US" altLang="zh-CN" sz="2400">
                <a:latin typeface="Arial" pitchFamily="34" charset="0"/>
                <a:ea typeface="宋体" pitchFamily="2" charset="-122"/>
                <a:cs typeface="Arial" pitchFamily="34" charset="0"/>
                <a:sym typeface="Wingdings" pitchFamily="2" charset="2"/>
              </a:rPr>
              <a:t>Lac</a:t>
            </a:r>
            <a:r>
              <a:rPr lang="zh-CN" altLang="en-US" sz="2400">
                <a:latin typeface="Arial" pitchFamily="34" charset="0"/>
                <a:ea typeface="宋体" pitchFamily="2" charset="-122"/>
                <a:cs typeface="Arial" pitchFamily="34" charset="0"/>
                <a:sym typeface="Wingdings" pitchFamily="2" charset="2"/>
              </a:rPr>
              <a:t>操纵子的启动子</a:t>
            </a:r>
            <a:r>
              <a:rPr lang="en-US" altLang="zh-CN" sz="2400">
                <a:latin typeface="Arial" pitchFamily="34" charset="0"/>
                <a:ea typeface="宋体" pitchFamily="2" charset="-122"/>
                <a:cs typeface="Arial" pitchFamily="34" charset="0"/>
                <a:sym typeface="Wingdings" pitchFamily="2" charset="2"/>
              </a:rPr>
              <a:t>-35</a:t>
            </a:r>
            <a:r>
              <a:rPr lang="zh-CN" altLang="en-US" sz="2400">
                <a:latin typeface="Arial" pitchFamily="34" charset="0"/>
                <a:ea typeface="宋体" pitchFamily="2" charset="-122"/>
                <a:cs typeface="Arial" pitchFamily="34" charset="0"/>
                <a:sym typeface="Wingdings" pitchFamily="2" charset="2"/>
              </a:rPr>
              <a:t>位和</a:t>
            </a:r>
            <a:r>
              <a:rPr lang="en-US" altLang="zh-CN" sz="2400">
                <a:latin typeface="Arial" pitchFamily="34" charset="0"/>
                <a:ea typeface="宋体" pitchFamily="2" charset="-122"/>
                <a:cs typeface="Arial" pitchFamily="34" charset="0"/>
                <a:sym typeface="Wingdings" pitchFamily="2" charset="2"/>
              </a:rPr>
              <a:t>-10</a:t>
            </a:r>
            <a:r>
              <a:rPr lang="zh-CN" altLang="en-US" sz="2400">
                <a:latin typeface="Arial" pitchFamily="34" charset="0"/>
                <a:ea typeface="宋体" pitchFamily="2" charset="-122"/>
                <a:cs typeface="Arial" pitchFamily="34" charset="0"/>
                <a:sym typeface="Wingdings" pitchFamily="2" charset="2"/>
              </a:rPr>
              <a:t>位与</a:t>
            </a:r>
            <a:r>
              <a:rPr lang="en-US" altLang="zh-CN" sz="2400">
                <a:latin typeface="Arial" pitchFamily="34" charset="0"/>
                <a:ea typeface="宋体" pitchFamily="2" charset="-122"/>
                <a:cs typeface="Arial" pitchFamily="34" charset="0"/>
                <a:sym typeface="Wingdings" pitchFamily="2" charset="2"/>
              </a:rPr>
              <a:t>σ</a:t>
            </a:r>
            <a:r>
              <a:rPr lang="en-US" altLang="zh-CN" sz="2400" baseline="30000">
                <a:latin typeface="Arial" pitchFamily="34" charset="0"/>
                <a:ea typeface="宋体" pitchFamily="2" charset="-122"/>
                <a:cs typeface="Arial" pitchFamily="34" charset="0"/>
                <a:sym typeface="Wingdings" pitchFamily="2" charset="2"/>
              </a:rPr>
              <a:t>70</a:t>
            </a:r>
            <a:r>
              <a:rPr lang="zh-CN" altLang="en-US" sz="2400">
                <a:latin typeface="Arial" pitchFamily="34" charset="0"/>
                <a:ea typeface="宋体" pitchFamily="2" charset="-122"/>
                <a:cs typeface="Arial" pitchFamily="34" charset="0"/>
                <a:sym typeface="Wingdings" pitchFamily="2" charset="2"/>
              </a:rPr>
              <a:t>启动子的一致序列不同的位点数目。如果想提高</a:t>
            </a:r>
            <a:r>
              <a:rPr lang="en-US" altLang="zh-CN" sz="2400" i="1">
                <a:latin typeface="Arial" pitchFamily="34" charset="0"/>
                <a:ea typeface="宋体" pitchFamily="2" charset="-122"/>
                <a:cs typeface="Arial" pitchFamily="34" charset="0"/>
                <a:sym typeface="Wingdings" pitchFamily="2" charset="2"/>
              </a:rPr>
              <a:t>E.Coli </a:t>
            </a:r>
            <a:r>
              <a:rPr lang="zh-CN" altLang="en-US" sz="2400">
                <a:latin typeface="Arial" pitchFamily="34" charset="0"/>
                <a:ea typeface="宋体" pitchFamily="2" charset="-122"/>
                <a:cs typeface="Arial" pitchFamily="34" charset="0"/>
                <a:sym typeface="Wingdings" pitchFamily="2" charset="2"/>
              </a:rPr>
              <a:t>中操纵子的表达水平，这些序列应该如何改变？</a:t>
            </a:r>
            <a:endParaRPr lang="en-US" altLang="zh-CN" sz="2400">
              <a:latin typeface="Arial" pitchFamily="34" charset="0"/>
              <a:ea typeface="宋体" pitchFamily="2" charset="-122"/>
              <a:cs typeface="Arial" pitchFamily="34" charset="0"/>
              <a:sym typeface="Wingdings" pitchFamily="2" charset="2"/>
            </a:endParaRPr>
          </a:p>
          <a:p>
            <a:pPr eaLnBrk="1" hangingPunct="1"/>
            <a:endParaRPr lang="en-US" altLang="zh-CN" sz="2400">
              <a:latin typeface="Arial" pitchFamily="34" charset="0"/>
              <a:ea typeface="宋体" pitchFamily="2" charset="-122"/>
              <a:cs typeface="Arial" pitchFamily="34" charset="0"/>
              <a:sym typeface="Wingdings" pitchFamily="2" charset="2"/>
            </a:endParaRPr>
          </a:p>
          <a:p>
            <a:pPr eaLnBrk="1" hangingPunct="1"/>
            <a:endParaRPr lang="en-US" altLang="zh-CN" sz="2400">
              <a:latin typeface="Arial" pitchFamily="34" charset="0"/>
              <a:ea typeface="宋体" pitchFamily="2" charset="-122"/>
              <a:cs typeface="Arial" pitchFamily="34" charset="0"/>
              <a:sym typeface="Wingdings" pitchFamily="2" charset="2"/>
            </a:endParaRPr>
          </a:p>
          <a:p>
            <a:pPr eaLnBrk="1" hangingPunct="1"/>
            <a:endParaRPr lang="en-US" altLang="zh-CN" sz="2400">
              <a:latin typeface="Arial" pitchFamily="34" charset="0"/>
              <a:ea typeface="宋体" pitchFamily="2" charset="-122"/>
              <a:cs typeface="Arial" pitchFamily="34" charset="0"/>
              <a:sym typeface="Wingdings" pitchFamily="2" charset="2"/>
            </a:endParaRPr>
          </a:p>
          <a:p>
            <a:pPr eaLnBrk="1" hangingPunct="1"/>
            <a:endParaRPr lang="en-US" altLang="zh-CN" sz="2400">
              <a:latin typeface="Arial" pitchFamily="34" charset="0"/>
              <a:ea typeface="宋体" pitchFamily="2" charset="-122"/>
              <a:cs typeface="Arial" pitchFamily="34" charset="0"/>
            </a:endParaRPr>
          </a:p>
          <a:p>
            <a:pPr eaLnBrk="1" hangingPunct="1"/>
            <a:endParaRPr lang="en-US" altLang="zh-CN" sz="2400">
              <a:latin typeface="Arial" pitchFamily="34" charset="0"/>
              <a:ea typeface="宋体" pitchFamily="2" charset="-122"/>
              <a:cs typeface="Arial" pitchFamily="34" charset="0"/>
            </a:endParaRPr>
          </a:p>
          <a:p>
            <a:pPr eaLnBrk="1" hangingPunct="1"/>
            <a:endParaRPr lang="en-US" altLang="zh-CN" sz="2400">
              <a:latin typeface="Arial" pitchFamily="34" charset="0"/>
              <a:ea typeface="宋体" pitchFamily="2" charset="-122"/>
              <a:cs typeface="Arial" pitchFamily="34" charset="0"/>
            </a:endParaRPr>
          </a:p>
          <a:p>
            <a:pPr eaLnBrk="1" hangingPunct="1"/>
            <a:r>
              <a:rPr lang="zh-CN" altLang="en-US" sz="2400">
                <a:solidFill>
                  <a:srgbClr val="003399"/>
                </a:solidFill>
                <a:latin typeface="Arial" pitchFamily="34" charset="0"/>
                <a:ea typeface="宋体" pitchFamily="2" charset="-122"/>
                <a:cs typeface="Arial" pitchFamily="34" charset="0"/>
              </a:rPr>
              <a:t>从上表中可以看出乳糖操纵子启动子和</a:t>
            </a:r>
            <a:r>
              <a:rPr lang="en-US" altLang="zh-CN" sz="2400">
                <a:solidFill>
                  <a:srgbClr val="003399"/>
                </a:solidFill>
                <a:latin typeface="Arial" pitchFamily="34" charset="0"/>
                <a:ea typeface="宋体" pitchFamily="2" charset="-122"/>
                <a:cs typeface="Arial" pitchFamily="34" charset="0"/>
                <a:sym typeface="Wingdings" pitchFamily="2" charset="2"/>
              </a:rPr>
              <a:t>σ</a:t>
            </a:r>
            <a:r>
              <a:rPr lang="en-US" altLang="zh-CN" sz="2400" baseline="30000">
                <a:solidFill>
                  <a:srgbClr val="003399"/>
                </a:solidFill>
                <a:latin typeface="Arial" pitchFamily="34" charset="0"/>
                <a:ea typeface="宋体" pitchFamily="2" charset="-122"/>
                <a:cs typeface="Arial" pitchFamily="34" charset="0"/>
                <a:sym typeface="Wingdings" pitchFamily="2" charset="2"/>
              </a:rPr>
              <a:t>70</a:t>
            </a:r>
            <a:r>
              <a:rPr lang="zh-CN" altLang="en-US" sz="2400">
                <a:solidFill>
                  <a:srgbClr val="003399"/>
                </a:solidFill>
                <a:latin typeface="Arial" pitchFamily="34" charset="0"/>
                <a:ea typeface="宋体" pitchFamily="2" charset="-122"/>
                <a:cs typeface="Arial" pitchFamily="34" charset="0"/>
                <a:sym typeface="Wingdings" pitchFamily="2" charset="2"/>
              </a:rPr>
              <a:t>启动子的一致序列间共有</a:t>
            </a:r>
            <a:r>
              <a:rPr lang="en-US" altLang="zh-CN" sz="2400">
                <a:solidFill>
                  <a:srgbClr val="003399"/>
                </a:solidFill>
                <a:latin typeface="Arial" pitchFamily="34" charset="0"/>
                <a:ea typeface="宋体" pitchFamily="2" charset="-122"/>
                <a:cs typeface="Arial" pitchFamily="34" charset="0"/>
                <a:sym typeface="Wingdings" pitchFamily="2" charset="2"/>
              </a:rPr>
              <a:t>3</a:t>
            </a:r>
            <a:r>
              <a:rPr lang="zh-CN" altLang="en-US" sz="2400">
                <a:solidFill>
                  <a:srgbClr val="003399"/>
                </a:solidFill>
                <a:latin typeface="Arial" pitchFamily="34" charset="0"/>
                <a:ea typeface="宋体" pitchFamily="2" charset="-122"/>
                <a:cs typeface="Arial" pitchFamily="34" charset="0"/>
                <a:sym typeface="Wingdings" pitchFamily="2" charset="2"/>
              </a:rPr>
              <a:t>个不同的位点。如果想提高</a:t>
            </a:r>
            <a:r>
              <a:rPr lang="en-US" altLang="zh-CN" sz="2400" i="1">
                <a:solidFill>
                  <a:srgbClr val="003399"/>
                </a:solidFill>
                <a:latin typeface="Arial" pitchFamily="34" charset="0"/>
                <a:ea typeface="宋体" pitchFamily="2" charset="-122"/>
                <a:cs typeface="Arial" pitchFamily="34" charset="0"/>
                <a:sym typeface="Wingdings" pitchFamily="2" charset="2"/>
              </a:rPr>
              <a:t>E.Coli </a:t>
            </a:r>
            <a:r>
              <a:rPr lang="zh-CN" altLang="en-US" sz="2400">
                <a:solidFill>
                  <a:srgbClr val="003399"/>
                </a:solidFill>
                <a:latin typeface="Arial" pitchFamily="34" charset="0"/>
                <a:ea typeface="宋体" pitchFamily="2" charset="-122"/>
                <a:cs typeface="Arial" pitchFamily="34" charset="0"/>
                <a:sym typeface="Wingdings" pitchFamily="2" charset="2"/>
              </a:rPr>
              <a:t>中操纵子的表达水平，那就应当改变乳糖操纵子启动子的序列，使之与一致序列更加匹配。</a:t>
            </a:r>
            <a:endParaRPr lang="zh-CN" altLang="en-US" sz="2400">
              <a:solidFill>
                <a:srgbClr val="003399"/>
              </a:solidFill>
              <a:latin typeface="Arial" pitchFamily="34" charset="0"/>
              <a:ea typeface="宋体" pitchFamily="2" charset="-122"/>
              <a:cs typeface="Arial" pitchFamily="34" charset="0"/>
            </a:endParaRPr>
          </a:p>
        </p:txBody>
      </p:sp>
      <p:graphicFrame>
        <p:nvGraphicFramePr>
          <p:cNvPr id="5" name="表格 4"/>
          <p:cNvGraphicFramePr>
            <a:graphicFrameLocks noGrp="1"/>
          </p:cNvGraphicFramePr>
          <p:nvPr/>
        </p:nvGraphicFramePr>
        <p:xfrm>
          <a:off x="1857375" y="2286000"/>
          <a:ext cx="5214938" cy="1681164"/>
        </p:xfrm>
        <a:graphic>
          <a:graphicData uri="http://schemas.openxmlformats.org/drawingml/2006/table">
            <a:tbl>
              <a:tblPr firstRow="1" bandRow="1">
                <a:tableStyleId>{5C22544A-7EE6-4342-B048-85BDC9FD1C3A}</a:tableStyleId>
              </a:tblPr>
              <a:tblGrid>
                <a:gridCol w="2143125">
                  <a:extLst>
                    <a:ext uri="{9D8B030D-6E8A-4147-A177-3AD203B41FA5}">
                      <a16:colId xmlns:a16="http://schemas.microsoft.com/office/drawing/2014/main" val="20000"/>
                    </a:ext>
                  </a:extLst>
                </a:gridCol>
                <a:gridCol w="1571625">
                  <a:extLst>
                    <a:ext uri="{9D8B030D-6E8A-4147-A177-3AD203B41FA5}">
                      <a16:colId xmlns:a16="http://schemas.microsoft.com/office/drawing/2014/main" val="20001"/>
                    </a:ext>
                  </a:extLst>
                </a:gridCol>
                <a:gridCol w="1500188">
                  <a:extLst>
                    <a:ext uri="{9D8B030D-6E8A-4147-A177-3AD203B41FA5}">
                      <a16:colId xmlns:a16="http://schemas.microsoft.com/office/drawing/2014/main" val="20002"/>
                    </a:ext>
                  </a:extLst>
                </a:gridCol>
              </a:tblGrid>
              <a:tr h="560388">
                <a:tc>
                  <a:txBody>
                    <a:bodyPr/>
                    <a:lstStyle/>
                    <a:p>
                      <a:pPr algn="ctr"/>
                      <a:r>
                        <a:rPr lang="en-US" altLang="zh-CN" sz="1800" dirty="0">
                          <a:solidFill>
                            <a:schemeClr val="tx1"/>
                          </a:solidFill>
                          <a:latin typeface="Arial" pitchFamily="34" charset="0"/>
                          <a:ea typeface="宋体" pitchFamily="2" charset="-122"/>
                          <a:cs typeface="Arial" pitchFamily="34" charset="0"/>
                        </a:rPr>
                        <a:t>σ</a:t>
                      </a:r>
                      <a:r>
                        <a:rPr lang="zh-CN" altLang="en-US" sz="1800" dirty="0">
                          <a:solidFill>
                            <a:schemeClr val="tx1"/>
                          </a:solidFill>
                          <a:latin typeface="Arial" pitchFamily="34" charset="0"/>
                          <a:ea typeface="宋体" pitchFamily="2" charset="-122"/>
                          <a:cs typeface="Arial" pitchFamily="34" charset="0"/>
                        </a:rPr>
                        <a:t>因子</a:t>
                      </a:r>
                    </a:p>
                  </a:txBody>
                  <a:tcPr marL="91439" marR="91439" marT="45724" marB="45724">
                    <a:solidFill>
                      <a:srgbClr val="92D050"/>
                    </a:solidFill>
                  </a:tcPr>
                </a:tc>
                <a:tc>
                  <a:txBody>
                    <a:bodyPr/>
                    <a:lstStyle/>
                    <a:p>
                      <a:pPr algn="ctr"/>
                      <a:r>
                        <a:rPr lang="en-US" altLang="zh-CN" sz="1800" dirty="0">
                          <a:solidFill>
                            <a:schemeClr val="tx1"/>
                          </a:solidFill>
                          <a:latin typeface="Arial" pitchFamily="34" charset="0"/>
                          <a:ea typeface="宋体" pitchFamily="2" charset="-122"/>
                          <a:cs typeface="Arial" pitchFamily="34" charset="0"/>
                        </a:rPr>
                        <a:t>-35</a:t>
                      </a:r>
                      <a:r>
                        <a:rPr lang="zh-CN" altLang="en-US" sz="1800" dirty="0">
                          <a:solidFill>
                            <a:schemeClr val="tx1"/>
                          </a:solidFill>
                          <a:latin typeface="Arial" pitchFamily="34" charset="0"/>
                          <a:ea typeface="宋体" pitchFamily="2" charset="-122"/>
                          <a:cs typeface="Arial" pitchFamily="34" charset="0"/>
                        </a:rPr>
                        <a:t>位序列</a:t>
                      </a:r>
                    </a:p>
                  </a:txBody>
                  <a:tcPr marL="91439" marR="91439" marT="45724" marB="45724">
                    <a:solidFill>
                      <a:srgbClr val="92D050"/>
                    </a:solidFill>
                  </a:tcPr>
                </a:tc>
                <a:tc>
                  <a:txBody>
                    <a:bodyPr/>
                    <a:lstStyle/>
                    <a:p>
                      <a:pPr algn="ctr"/>
                      <a:r>
                        <a:rPr lang="en-US" altLang="zh-CN" sz="1800" dirty="0">
                          <a:solidFill>
                            <a:schemeClr val="tx1"/>
                          </a:solidFill>
                          <a:latin typeface="Arial" pitchFamily="34" charset="0"/>
                          <a:ea typeface="宋体" pitchFamily="2" charset="-122"/>
                          <a:cs typeface="Arial" pitchFamily="34" charset="0"/>
                        </a:rPr>
                        <a:t>-10</a:t>
                      </a:r>
                      <a:r>
                        <a:rPr lang="zh-CN" altLang="en-US" sz="1800" dirty="0">
                          <a:solidFill>
                            <a:schemeClr val="tx1"/>
                          </a:solidFill>
                          <a:latin typeface="Arial" pitchFamily="34" charset="0"/>
                          <a:ea typeface="宋体" pitchFamily="2" charset="-122"/>
                          <a:cs typeface="Arial" pitchFamily="34" charset="0"/>
                        </a:rPr>
                        <a:t>位序列</a:t>
                      </a:r>
                    </a:p>
                  </a:txBody>
                  <a:tcPr marL="91439" marR="91439" marT="45724" marB="45724">
                    <a:solidFill>
                      <a:srgbClr val="92D050"/>
                    </a:solidFill>
                  </a:tcPr>
                </a:tc>
                <a:extLst>
                  <a:ext uri="{0D108BD9-81ED-4DB2-BD59-A6C34878D82A}">
                    <a16:rowId xmlns:a16="http://schemas.microsoft.com/office/drawing/2014/main" val="10000"/>
                  </a:ext>
                </a:extLst>
              </a:tr>
              <a:tr h="560388">
                <a:tc>
                  <a:txBody>
                    <a:bodyPr/>
                    <a:lstStyle/>
                    <a:p>
                      <a:pPr algn="ctr"/>
                      <a:r>
                        <a:rPr lang="en-US" altLang="zh-CN" sz="1800" dirty="0">
                          <a:solidFill>
                            <a:schemeClr val="tx1"/>
                          </a:solidFill>
                          <a:latin typeface="Arial" pitchFamily="34" charset="0"/>
                          <a:ea typeface="宋体" pitchFamily="2" charset="-122"/>
                          <a:cs typeface="Arial" pitchFamily="34" charset="0"/>
                        </a:rPr>
                        <a:t>σ</a:t>
                      </a:r>
                      <a:r>
                        <a:rPr lang="en-US" altLang="zh-CN" sz="1800" baseline="30000" dirty="0">
                          <a:solidFill>
                            <a:schemeClr val="tx1"/>
                          </a:solidFill>
                          <a:latin typeface="Arial" pitchFamily="34" charset="0"/>
                          <a:ea typeface="宋体" pitchFamily="2" charset="-122"/>
                          <a:cs typeface="Arial" pitchFamily="34" charset="0"/>
                        </a:rPr>
                        <a:t>70</a:t>
                      </a:r>
                      <a:endParaRPr lang="zh-CN" altLang="en-US" sz="1800" baseline="30000" dirty="0">
                        <a:solidFill>
                          <a:schemeClr val="tx1"/>
                        </a:solidFill>
                        <a:latin typeface="Arial" pitchFamily="34" charset="0"/>
                        <a:ea typeface="宋体" pitchFamily="2" charset="-122"/>
                        <a:cs typeface="Arial" pitchFamily="34" charset="0"/>
                      </a:endParaRPr>
                    </a:p>
                  </a:txBody>
                  <a:tcPr marL="91439" marR="91439" marT="45724" marB="45724"/>
                </a:tc>
                <a:tc>
                  <a:txBody>
                    <a:bodyPr/>
                    <a:lstStyle/>
                    <a:p>
                      <a:r>
                        <a:rPr lang="en-US" altLang="zh-CN" sz="1800" dirty="0">
                          <a:solidFill>
                            <a:schemeClr val="tx1"/>
                          </a:solidFill>
                          <a:latin typeface="Arial" pitchFamily="34" charset="0"/>
                          <a:ea typeface="宋体" pitchFamily="2" charset="-122"/>
                          <a:cs typeface="Arial" pitchFamily="34" charset="0"/>
                        </a:rPr>
                        <a:t>TTGACA</a:t>
                      </a:r>
                      <a:endParaRPr lang="zh-CN" altLang="en-US" sz="1800" dirty="0">
                        <a:solidFill>
                          <a:schemeClr val="tx1"/>
                        </a:solidFill>
                        <a:latin typeface="Arial" pitchFamily="34" charset="0"/>
                        <a:ea typeface="宋体" pitchFamily="2" charset="-122"/>
                        <a:cs typeface="Arial" pitchFamily="34" charset="0"/>
                      </a:endParaRPr>
                    </a:p>
                  </a:txBody>
                  <a:tcPr marL="91439" marR="91439" marT="45724" marB="45724"/>
                </a:tc>
                <a:tc>
                  <a:txBody>
                    <a:bodyPr/>
                    <a:lstStyle/>
                    <a:p>
                      <a:r>
                        <a:rPr lang="en-US" altLang="zh-CN" sz="1800" dirty="0">
                          <a:solidFill>
                            <a:schemeClr val="tx1"/>
                          </a:solidFill>
                          <a:latin typeface="Arial" pitchFamily="34" charset="0"/>
                          <a:ea typeface="宋体" pitchFamily="2" charset="-122"/>
                          <a:cs typeface="Arial" pitchFamily="34" charset="0"/>
                        </a:rPr>
                        <a:t>TATAAT</a:t>
                      </a:r>
                      <a:endParaRPr lang="zh-CN" altLang="en-US" sz="1800" dirty="0">
                        <a:solidFill>
                          <a:schemeClr val="tx1"/>
                        </a:solidFill>
                        <a:latin typeface="Arial" pitchFamily="34" charset="0"/>
                        <a:ea typeface="宋体" pitchFamily="2" charset="-122"/>
                        <a:cs typeface="Arial" pitchFamily="34" charset="0"/>
                      </a:endParaRPr>
                    </a:p>
                  </a:txBody>
                  <a:tcPr marL="91439" marR="91439" marT="45724" marB="45724"/>
                </a:tc>
                <a:extLst>
                  <a:ext uri="{0D108BD9-81ED-4DB2-BD59-A6C34878D82A}">
                    <a16:rowId xmlns:a16="http://schemas.microsoft.com/office/drawing/2014/main" val="10001"/>
                  </a:ext>
                </a:extLst>
              </a:tr>
              <a:tr h="5603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aseline="0" dirty="0">
                          <a:solidFill>
                            <a:schemeClr val="tx1"/>
                          </a:solidFill>
                          <a:latin typeface="Arial" pitchFamily="34" charset="0"/>
                          <a:ea typeface="宋体" pitchFamily="2" charset="-122"/>
                          <a:cs typeface="Arial" pitchFamily="34" charset="0"/>
                        </a:rPr>
                        <a:t>Lac</a:t>
                      </a:r>
                      <a:r>
                        <a:rPr lang="zh-CN" altLang="en-US" sz="2000" baseline="0" dirty="0">
                          <a:solidFill>
                            <a:schemeClr val="tx1"/>
                          </a:solidFill>
                          <a:latin typeface="Arial" pitchFamily="34" charset="0"/>
                          <a:ea typeface="宋体" pitchFamily="2" charset="-122"/>
                          <a:cs typeface="Arial" pitchFamily="34" charset="0"/>
                        </a:rPr>
                        <a:t>操纵子启动子</a:t>
                      </a:r>
                      <a:endParaRPr lang="en-US" altLang="zh-CN" sz="2000" baseline="0" dirty="0">
                        <a:solidFill>
                          <a:schemeClr val="tx1"/>
                        </a:solidFill>
                        <a:latin typeface="Arial" pitchFamily="34" charset="0"/>
                        <a:ea typeface="宋体" pitchFamily="2" charset="-122"/>
                        <a:cs typeface="Arial" pitchFamily="34" charset="0"/>
                      </a:endParaRPr>
                    </a:p>
                  </a:txBody>
                  <a:tcPr marL="91439" marR="91439" marT="45724" marB="45724"/>
                </a:tc>
                <a:tc>
                  <a:txBody>
                    <a:bodyPr/>
                    <a:lstStyle/>
                    <a:p>
                      <a:r>
                        <a:rPr lang="en-US" altLang="zh-CN" sz="1800" dirty="0">
                          <a:solidFill>
                            <a:schemeClr val="tx1"/>
                          </a:solidFill>
                          <a:latin typeface="Arial" pitchFamily="34" charset="0"/>
                          <a:ea typeface="宋体" pitchFamily="2" charset="-122"/>
                          <a:cs typeface="Arial" pitchFamily="34" charset="0"/>
                        </a:rPr>
                        <a:t>TT</a:t>
                      </a:r>
                      <a:r>
                        <a:rPr lang="en-US" altLang="zh-CN" sz="1800" dirty="0">
                          <a:solidFill>
                            <a:srgbClr val="FF0000"/>
                          </a:solidFill>
                          <a:latin typeface="Arial" pitchFamily="34" charset="0"/>
                          <a:ea typeface="宋体" pitchFamily="2" charset="-122"/>
                          <a:cs typeface="Arial" pitchFamily="34" charset="0"/>
                        </a:rPr>
                        <a:t>T</a:t>
                      </a:r>
                      <a:r>
                        <a:rPr lang="en-US" altLang="zh-CN" sz="1800" dirty="0">
                          <a:solidFill>
                            <a:schemeClr val="tx1"/>
                          </a:solidFill>
                          <a:latin typeface="Arial" pitchFamily="34" charset="0"/>
                          <a:ea typeface="宋体" pitchFamily="2" charset="-122"/>
                          <a:cs typeface="Arial" pitchFamily="34" charset="0"/>
                        </a:rPr>
                        <a:t>ACA</a:t>
                      </a:r>
                      <a:endParaRPr lang="zh-CN" altLang="en-US" sz="1800" dirty="0">
                        <a:solidFill>
                          <a:schemeClr val="tx1"/>
                        </a:solidFill>
                        <a:latin typeface="Arial" pitchFamily="34" charset="0"/>
                        <a:ea typeface="宋体" pitchFamily="2" charset="-122"/>
                        <a:cs typeface="Arial" pitchFamily="34" charset="0"/>
                      </a:endParaRPr>
                    </a:p>
                  </a:txBody>
                  <a:tcPr marL="91439" marR="91439" marT="45724" marB="45724"/>
                </a:tc>
                <a:tc>
                  <a:txBody>
                    <a:bodyPr/>
                    <a:lstStyle/>
                    <a:p>
                      <a:r>
                        <a:rPr lang="en-US" altLang="zh-CN" sz="1800" dirty="0">
                          <a:solidFill>
                            <a:schemeClr val="tx1"/>
                          </a:solidFill>
                          <a:latin typeface="Arial" pitchFamily="34" charset="0"/>
                          <a:ea typeface="宋体" pitchFamily="2" charset="-122"/>
                          <a:cs typeface="Arial" pitchFamily="34" charset="0"/>
                        </a:rPr>
                        <a:t>TAT</a:t>
                      </a:r>
                      <a:r>
                        <a:rPr lang="en-US" altLang="zh-CN" sz="1800" dirty="0">
                          <a:solidFill>
                            <a:srgbClr val="FF0000"/>
                          </a:solidFill>
                          <a:latin typeface="Arial" pitchFamily="34" charset="0"/>
                          <a:ea typeface="宋体" pitchFamily="2" charset="-122"/>
                          <a:cs typeface="Arial" pitchFamily="34" charset="0"/>
                        </a:rPr>
                        <a:t>GT</a:t>
                      </a:r>
                      <a:r>
                        <a:rPr lang="en-US" altLang="zh-CN" sz="1800" dirty="0">
                          <a:solidFill>
                            <a:schemeClr val="tx1"/>
                          </a:solidFill>
                          <a:latin typeface="Arial" pitchFamily="34" charset="0"/>
                          <a:ea typeface="宋体" pitchFamily="2" charset="-122"/>
                          <a:cs typeface="Arial" pitchFamily="34" charset="0"/>
                        </a:rPr>
                        <a:t>T</a:t>
                      </a:r>
                      <a:endParaRPr lang="zh-CN" altLang="en-US" sz="1800" dirty="0">
                        <a:solidFill>
                          <a:schemeClr val="tx1"/>
                        </a:solidFill>
                        <a:latin typeface="Arial" pitchFamily="34" charset="0"/>
                        <a:ea typeface="宋体" pitchFamily="2" charset="-122"/>
                        <a:cs typeface="Arial" pitchFamily="34" charset="0"/>
                      </a:endParaRPr>
                    </a:p>
                  </a:txBody>
                  <a:tcPr marL="91439" marR="91439" marT="45724" marB="45724"/>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83779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81922">
                                            <p:txEl>
                                              <p:pRg st="7" end="7"/>
                                            </p:txEl>
                                          </p:spTgt>
                                        </p:tgtEl>
                                        <p:attrNameLst>
                                          <p:attrName>style.visibility</p:attrName>
                                        </p:attrNameLst>
                                      </p:cBhvr>
                                      <p:to>
                                        <p:strVal val="visible"/>
                                      </p:to>
                                    </p:set>
                                    <p:animEffect transition="in" filter="checkerboard(across)">
                                      <p:cBhvr>
                                        <p:cTn id="12" dur="500"/>
                                        <p:tgtEl>
                                          <p:spTgt spid="8192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1"/>
          <p:cNvSpPr>
            <a:spLocks noGrp="1"/>
          </p:cNvSpPr>
          <p:nvPr>
            <p:ph idx="1"/>
          </p:nvPr>
        </p:nvSpPr>
        <p:spPr>
          <a:xfrm>
            <a:off x="428625" y="642938"/>
            <a:ext cx="8501063" cy="2500312"/>
          </a:xfrm>
        </p:spPr>
        <p:txBody>
          <a:bodyPr/>
          <a:lstStyle/>
          <a:p>
            <a:pPr eaLnBrk="1" hangingPunct="1"/>
            <a:r>
              <a:rPr lang="en-US" altLang="zh-CN" sz="2400">
                <a:latin typeface="Arial" pitchFamily="34" charset="0"/>
                <a:ea typeface="宋体" pitchFamily="2" charset="-122"/>
                <a:cs typeface="Arial" pitchFamily="34" charset="0"/>
                <a:sym typeface="Wingdings" pitchFamily="2" charset="2"/>
              </a:rPr>
              <a:t>  6.2  </a:t>
            </a:r>
            <a:r>
              <a:rPr lang="zh-CN" altLang="en-US" sz="2400">
                <a:latin typeface="Arial" pitchFamily="34" charset="0"/>
                <a:ea typeface="宋体" pitchFamily="2" charset="-122"/>
                <a:cs typeface="Arial" pitchFamily="34" charset="0"/>
                <a:sym typeface="Wingdings" pitchFamily="2" charset="2"/>
              </a:rPr>
              <a:t>一个预测的</a:t>
            </a:r>
            <a:r>
              <a:rPr lang="en-US" altLang="zh-CN" sz="2400" i="1">
                <a:latin typeface="Arial" pitchFamily="34" charset="0"/>
                <a:ea typeface="宋体" pitchFamily="2" charset="-122"/>
                <a:cs typeface="Arial" pitchFamily="34" charset="0"/>
                <a:sym typeface="Wingdings" pitchFamily="2" charset="2"/>
              </a:rPr>
              <a:t>E.Coli </a:t>
            </a:r>
            <a:r>
              <a:rPr lang="zh-CN" altLang="en-US" sz="2400">
                <a:latin typeface="Arial" pitchFamily="34" charset="0"/>
                <a:ea typeface="宋体" pitchFamily="2" charset="-122"/>
                <a:cs typeface="Arial" pitchFamily="34" charset="0"/>
                <a:sym typeface="Wingdings" pitchFamily="2" charset="2"/>
              </a:rPr>
              <a:t>基因的启动子包含下列核苷酸序列：</a:t>
            </a:r>
            <a:endParaRPr lang="en-US" altLang="zh-CN" sz="2400">
              <a:latin typeface="Arial" pitchFamily="34" charset="0"/>
              <a:ea typeface="宋体" pitchFamily="2" charset="-122"/>
              <a:cs typeface="Arial" pitchFamily="34" charset="0"/>
              <a:sym typeface="Wingdings" pitchFamily="2" charset="2"/>
            </a:endParaRPr>
          </a:p>
          <a:p>
            <a:pPr eaLnBrk="1" hangingPunct="1">
              <a:buFont typeface="Wingdings 3" pitchFamily="18" charset="2"/>
              <a:buNone/>
            </a:pPr>
            <a:r>
              <a:rPr lang="en-US" altLang="zh-CN" sz="2400">
                <a:latin typeface="Arial" pitchFamily="34" charset="0"/>
                <a:ea typeface="宋体" pitchFamily="2" charset="-122"/>
                <a:cs typeface="Arial" pitchFamily="34" charset="0"/>
                <a:sym typeface="Wingdings" pitchFamily="2" charset="2"/>
              </a:rPr>
              <a:t> 5’ACTGGACCCTTGAAGGCGACGTCGGCCTACCCGATCTCCACTGTATGGATCCGA3’</a:t>
            </a:r>
          </a:p>
          <a:p>
            <a:pPr eaLnBrk="1" hangingPunct="1"/>
            <a:endParaRPr lang="en-US" altLang="zh-CN" sz="2400">
              <a:latin typeface="Arial" pitchFamily="34" charset="0"/>
              <a:ea typeface="宋体" pitchFamily="2" charset="-122"/>
              <a:cs typeface="Arial" pitchFamily="34" charset="0"/>
              <a:sym typeface="Wingdings" pitchFamily="2" charset="2"/>
            </a:endParaRPr>
          </a:p>
          <a:p>
            <a:pPr eaLnBrk="1" hangingPunct="1">
              <a:buFont typeface="Wingdings 3" pitchFamily="18" charset="2"/>
              <a:buNone/>
            </a:pPr>
            <a:r>
              <a:rPr lang="en-US" altLang="zh-CN" sz="2400">
                <a:latin typeface="Arial" pitchFamily="34" charset="0"/>
                <a:ea typeface="宋体" pitchFamily="2" charset="-122"/>
                <a:cs typeface="Arial" pitchFamily="34" charset="0"/>
                <a:sym typeface="Wingdings" pitchFamily="2" charset="2"/>
              </a:rPr>
              <a:t>    </a:t>
            </a:r>
            <a:r>
              <a:rPr lang="zh-CN" altLang="en-US" sz="2400">
                <a:latin typeface="Arial" pitchFamily="34" charset="0"/>
                <a:ea typeface="宋体" pitchFamily="2" charset="-122"/>
                <a:cs typeface="Arial" pitchFamily="34" charset="0"/>
                <a:sym typeface="Wingdings" pitchFamily="2" charset="2"/>
              </a:rPr>
              <a:t>在什么样的环境下该基因最有可能被表达？</a:t>
            </a:r>
            <a:endParaRPr lang="en-US" altLang="zh-CN" sz="2400">
              <a:latin typeface="Arial" pitchFamily="34" charset="0"/>
              <a:ea typeface="宋体" pitchFamily="2" charset="-122"/>
              <a:cs typeface="Arial" pitchFamily="34" charset="0"/>
              <a:sym typeface="Wingdings" pitchFamily="2" charset="2"/>
            </a:endParaRPr>
          </a:p>
          <a:p>
            <a:pPr eaLnBrk="1" hangingPunct="1">
              <a:buFont typeface="Wingdings 3" pitchFamily="18" charset="2"/>
              <a:buNone/>
            </a:pPr>
            <a:endParaRPr lang="en-US" altLang="zh-CN" sz="2400">
              <a:ea typeface="宋体" pitchFamily="2" charset="-122"/>
              <a:cs typeface="Arial" pitchFamily="34" charset="0"/>
              <a:sym typeface="Wingdings" pitchFamily="2" charset="2"/>
            </a:endParaRPr>
          </a:p>
          <a:p>
            <a:pPr eaLnBrk="1" hangingPunct="1">
              <a:buFont typeface="Wingdings 3" pitchFamily="18" charset="2"/>
              <a:buNone/>
            </a:pPr>
            <a:endParaRPr lang="en-US" altLang="zh-CN" sz="2400">
              <a:ea typeface="宋体" pitchFamily="2" charset="-122"/>
              <a:cs typeface="Arial" pitchFamily="34" charset="0"/>
              <a:sym typeface="Wingdings" pitchFamily="2" charset="2"/>
            </a:endParaRPr>
          </a:p>
        </p:txBody>
      </p:sp>
      <p:graphicFrame>
        <p:nvGraphicFramePr>
          <p:cNvPr id="6" name="表格 5"/>
          <p:cNvGraphicFramePr>
            <a:graphicFrameLocks noGrp="1"/>
          </p:cNvGraphicFramePr>
          <p:nvPr/>
        </p:nvGraphicFramePr>
        <p:xfrm>
          <a:off x="928688" y="3214688"/>
          <a:ext cx="7262812" cy="2801935"/>
        </p:xfrm>
        <a:graphic>
          <a:graphicData uri="http://schemas.openxmlformats.org/drawingml/2006/table">
            <a:tbl>
              <a:tblPr firstRow="1" bandRow="1">
                <a:tableStyleId>{5C22544A-7EE6-4342-B048-85BDC9FD1C3A}</a:tableStyleId>
              </a:tblPr>
              <a:tblGrid>
                <a:gridCol w="1000128">
                  <a:extLst>
                    <a:ext uri="{9D8B030D-6E8A-4147-A177-3AD203B41FA5}">
                      <a16:colId xmlns:a16="http://schemas.microsoft.com/office/drawing/2014/main" val="20000"/>
                    </a:ext>
                  </a:extLst>
                </a:gridCol>
                <a:gridCol w="2631278">
                  <a:extLst>
                    <a:ext uri="{9D8B030D-6E8A-4147-A177-3AD203B41FA5}">
                      <a16:colId xmlns:a16="http://schemas.microsoft.com/office/drawing/2014/main" val="20001"/>
                    </a:ext>
                  </a:extLst>
                </a:gridCol>
                <a:gridCol w="1815703">
                  <a:extLst>
                    <a:ext uri="{9D8B030D-6E8A-4147-A177-3AD203B41FA5}">
                      <a16:colId xmlns:a16="http://schemas.microsoft.com/office/drawing/2014/main" val="20002"/>
                    </a:ext>
                  </a:extLst>
                </a:gridCol>
                <a:gridCol w="1815703">
                  <a:extLst>
                    <a:ext uri="{9D8B030D-6E8A-4147-A177-3AD203B41FA5}">
                      <a16:colId xmlns:a16="http://schemas.microsoft.com/office/drawing/2014/main" val="20003"/>
                    </a:ext>
                  </a:extLst>
                </a:gridCol>
              </a:tblGrid>
              <a:tr h="560387">
                <a:tc>
                  <a:txBody>
                    <a:bodyPr/>
                    <a:lstStyle/>
                    <a:p>
                      <a:pPr algn="ctr"/>
                      <a:r>
                        <a:rPr lang="en-US" altLang="zh-CN" sz="1800" dirty="0">
                          <a:solidFill>
                            <a:schemeClr val="tx1"/>
                          </a:solidFill>
                        </a:rPr>
                        <a:t>σ</a:t>
                      </a:r>
                      <a:r>
                        <a:rPr lang="zh-CN" altLang="en-US" sz="1800" dirty="0">
                          <a:solidFill>
                            <a:schemeClr val="tx1"/>
                          </a:solidFill>
                        </a:rPr>
                        <a:t>因子</a:t>
                      </a:r>
                    </a:p>
                  </a:txBody>
                  <a:tcPr marT="45724" marB="45724">
                    <a:solidFill>
                      <a:srgbClr val="92D050"/>
                    </a:solidFill>
                  </a:tcPr>
                </a:tc>
                <a:tc>
                  <a:txBody>
                    <a:bodyPr/>
                    <a:lstStyle/>
                    <a:p>
                      <a:pPr algn="ctr"/>
                      <a:r>
                        <a:rPr lang="zh-CN" altLang="en-US" sz="1800" dirty="0">
                          <a:solidFill>
                            <a:schemeClr val="tx1"/>
                          </a:solidFill>
                        </a:rPr>
                        <a:t>基因家族</a:t>
                      </a:r>
                    </a:p>
                  </a:txBody>
                  <a:tcPr marT="45724" marB="45724">
                    <a:solidFill>
                      <a:srgbClr val="92D050"/>
                    </a:solidFill>
                  </a:tcPr>
                </a:tc>
                <a:tc>
                  <a:txBody>
                    <a:bodyPr/>
                    <a:lstStyle/>
                    <a:p>
                      <a:pPr algn="ctr"/>
                      <a:r>
                        <a:rPr lang="en-US" altLang="zh-CN" sz="1800" dirty="0">
                          <a:solidFill>
                            <a:schemeClr val="tx1"/>
                          </a:solidFill>
                        </a:rPr>
                        <a:t>-35</a:t>
                      </a:r>
                      <a:r>
                        <a:rPr lang="zh-CN" altLang="en-US" sz="1800" dirty="0">
                          <a:solidFill>
                            <a:schemeClr val="tx1"/>
                          </a:solidFill>
                        </a:rPr>
                        <a:t>位序列</a:t>
                      </a:r>
                    </a:p>
                  </a:txBody>
                  <a:tcPr marT="45724" marB="45724">
                    <a:solidFill>
                      <a:srgbClr val="92D050"/>
                    </a:solidFill>
                  </a:tcPr>
                </a:tc>
                <a:tc>
                  <a:txBody>
                    <a:bodyPr/>
                    <a:lstStyle/>
                    <a:p>
                      <a:pPr algn="ctr"/>
                      <a:r>
                        <a:rPr lang="en-US" altLang="zh-CN" sz="1800" dirty="0">
                          <a:solidFill>
                            <a:schemeClr val="tx1"/>
                          </a:solidFill>
                        </a:rPr>
                        <a:t>-10</a:t>
                      </a:r>
                      <a:r>
                        <a:rPr lang="zh-CN" altLang="en-US" sz="1800" dirty="0">
                          <a:solidFill>
                            <a:schemeClr val="tx1"/>
                          </a:solidFill>
                        </a:rPr>
                        <a:t>位序列</a:t>
                      </a:r>
                    </a:p>
                  </a:txBody>
                  <a:tcPr marT="45724" marB="45724">
                    <a:solidFill>
                      <a:srgbClr val="92D050"/>
                    </a:solidFill>
                  </a:tcPr>
                </a:tc>
                <a:extLst>
                  <a:ext uri="{0D108BD9-81ED-4DB2-BD59-A6C34878D82A}">
                    <a16:rowId xmlns:a16="http://schemas.microsoft.com/office/drawing/2014/main" val="10000"/>
                  </a:ext>
                </a:extLst>
              </a:tr>
              <a:tr h="560387">
                <a:tc>
                  <a:txBody>
                    <a:bodyPr/>
                    <a:lstStyle/>
                    <a:p>
                      <a:r>
                        <a:rPr lang="en-US" altLang="zh-CN" sz="1800" dirty="0">
                          <a:solidFill>
                            <a:schemeClr val="tx1"/>
                          </a:solidFill>
                        </a:rPr>
                        <a:t>σ</a:t>
                      </a:r>
                      <a:r>
                        <a:rPr lang="en-US" altLang="zh-CN" sz="1800" baseline="30000" dirty="0">
                          <a:solidFill>
                            <a:schemeClr val="tx1"/>
                          </a:solidFill>
                        </a:rPr>
                        <a:t>70</a:t>
                      </a:r>
                      <a:endParaRPr lang="zh-CN" altLang="en-US" sz="1800" baseline="30000" dirty="0">
                        <a:solidFill>
                          <a:schemeClr val="tx1"/>
                        </a:solidFill>
                      </a:endParaRPr>
                    </a:p>
                  </a:txBody>
                  <a:tcPr marT="45724" marB="45724"/>
                </a:tc>
                <a:tc>
                  <a:txBody>
                    <a:bodyPr/>
                    <a:lstStyle/>
                    <a:p>
                      <a:r>
                        <a:rPr lang="zh-CN" altLang="en-US" sz="1800" dirty="0">
                          <a:solidFill>
                            <a:schemeClr val="tx1"/>
                          </a:solidFill>
                        </a:rPr>
                        <a:t>正常条件下</a:t>
                      </a:r>
                    </a:p>
                  </a:txBody>
                  <a:tcPr marT="45724" marB="45724"/>
                </a:tc>
                <a:tc>
                  <a:txBody>
                    <a:bodyPr/>
                    <a:lstStyle/>
                    <a:p>
                      <a:r>
                        <a:rPr lang="en-US" altLang="zh-CN" sz="1800" dirty="0">
                          <a:solidFill>
                            <a:schemeClr val="tx1"/>
                          </a:solidFill>
                        </a:rPr>
                        <a:t>TTGACA</a:t>
                      </a:r>
                      <a:endParaRPr lang="zh-CN" altLang="en-US" sz="1800" dirty="0">
                        <a:solidFill>
                          <a:schemeClr val="tx1"/>
                        </a:solidFill>
                      </a:endParaRPr>
                    </a:p>
                  </a:txBody>
                  <a:tcPr marT="45724" marB="45724"/>
                </a:tc>
                <a:tc>
                  <a:txBody>
                    <a:bodyPr/>
                    <a:lstStyle/>
                    <a:p>
                      <a:r>
                        <a:rPr lang="en-US" altLang="zh-CN" sz="1800" dirty="0">
                          <a:solidFill>
                            <a:schemeClr val="tx1"/>
                          </a:solidFill>
                        </a:rPr>
                        <a:t>TATAAT</a:t>
                      </a:r>
                      <a:endParaRPr lang="zh-CN" altLang="en-US" sz="1800" dirty="0">
                        <a:solidFill>
                          <a:schemeClr val="tx1"/>
                        </a:solidFill>
                      </a:endParaRPr>
                    </a:p>
                  </a:txBody>
                  <a:tcPr marT="45724" marB="45724"/>
                </a:tc>
                <a:extLst>
                  <a:ext uri="{0D108BD9-81ED-4DB2-BD59-A6C34878D82A}">
                    <a16:rowId xmlns:a16="http://schemas.microsoft.com/office/drawing/2014/main" val="10001"/>
                  </a:ext>
                </a:extLst>
              </a:tr>
              <a:tr h="56038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rPr>
                        <a:t>σ</a:t>
                      </a:r>
                      <a:r>
                        <a:rPr lang="en-US" altLang="zh-CN" sz="1800" baseline="30000" dirty="0">
                          <a:solidFill>
                            <a:schemeClr val="tx1"/>
                          </a:solidFill>
                        </a:rPr>
                        <a:t>32</a:t>
                      </a:r>
                      <a:endParaRPr lang="zh-CN" altLang="en-US" sz="1800" baseline="30000" dirty="0">
                        <a:solidFill>
                          <a:schemeClr val="tx1"/>
                        </a:solidFill>
                      </a:endParaRPr>
                    </a:p>
                  </a:txBody>
                  <a:tcPr marT="45724" marB="45724"/>
                </a:tc>
                <a:tc>
                  <a:txBody>
                    <a:bodyPr/>
                    <a:lstStyle/>
                    <a:p>
                      <a:r>
                        <a:rPr lang="zh-CN" altLang="en-US" sz="1800" dirty="0">
                          <a:solidFill>
                            <a:schemeClr val="tx1"/>
                          </a:solidFill>
                        </a:rPr>
                        <a:t>热休克</a:t>
                      </a:r>
                    </a:p>
                  </a:txBody>
                  <a:tcPr marT="45724" marB="45724"/>
                </a:tc>
                <a:tc>
                  <a:txBody>
                    <a:bodyPr/>
                    <a:lstStyle/>
                    <a:p>
                      <a:r>
                        <a:rPr lang="en-US" altLang="zh-CN" sz="1800" dirty="0">
                          <a:solidFill>
                            <a:schemeClr val="tx1"/>
                          </a:solidFill>
                        </a:rPr>
                        <a:t>CTTGAAA</a:t>
                      </a:r>
                      <a:endParaRPr lang="zh-CN" altLang="en-US" sz="1800" dirty="0">
                        <a:solidFill>
                          <a:schemeClr val="tx1"/>
                        </a:solidFill>
                      </a:endParaRPr>
                    </a:p>
                  </a:txBody>
                  <a:tcPr marT="45724" marB="45724"/>
                </a:tc>
                <a:tc>
                  <a:txBody>
                    <a:bodyPr/>
                    <a:lstStyle/>
                    <a:p>
                      <a:r>
                        <a:rPr lang="en-US" altLang="zh-CN" sz="1800" dirty="0">
                          <a:solidFill>
                            <a:schemeClr val="tx1"/>
                          </a:solidFill>
                        </a:rPr>
                        <a:t>CCCAT</a:t>
                      </a:r>
                      <a:r>
                        <a:rPr lang="en-US" altLang="zh-CN" sz="1800" dirty="0">
                          <a:solidFill>
                            <a:srgbClr val="FF0000"/>
                          </a:solidFill>
                        </a:rPr>
                        <a:t>N</a:t>
                      </a:r>
                      <a:r>
                        <a:rPr lang="en-US" altLang="zh-CN" sz="1800" dirty="0">
                          <a:solidFill>
                            <a:schemeClr val="tx1"/>
                          </a:solidFill>
                        </a:rPr>
                        <a:t>TA</a:t>
                      </a:r>
                      <a:endParaRPr lang="zh-CN" altLang="en-US" sz="1800" dirty="0">
                        <a:solidFill>
                          <a:schemeClr val="tx1"/>
                        </a:solidFill>
                      </a:endParaRPr>
                    </a:p>
                  </a:txBody>
                  <a:tcPr marT="45724" marB="45724"/>
                </a:tc>
                <a:extLst>
                  <a:ext uri="{0D108BD9-81ED-4DB2-BD59-A6C34878D82A}">
                    <a16:rowId xmlns:a16="http://schemas.microsoft.com/office/drawing/2014/main" val="10002"/>
                  </a:ext>
                </a:extLst>
              </a:tr>
              <a:tr h="56038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rPr>
                        <a:t>σ</a:t>
                      </a:r>
                      <a:r>
                        <a:rPr lang="en-US" altLang="zh-CN" sz="1800" baseline="30000" dirty="0">
                          <a:solidFill>
                            <a:schemeClr val="tx1"/>
                          </a:solidFill>
                        </a:rPr>
                        <a:t>54</a:t>
                      </a:r>
                      <a:endParaRPr lang="zh-CN" altLang="en-US" sz="1800" baseline="30000" dirty="0">
                        <a:solidFill>
                          <a:schemeClr val="tx1"/>
                        </a:solidFill>
                      </a:endParaRPr>
                    </a:p>
                  </a:txBody>
                  <a:tcPr marT="45724" marB="45724"/>
                </a:tc>
                <a:tc>
                  <a:txBody>
                    <a:bodyPr/>
                    <a:lstStyle/>
                    <a:p>
                      <a:r>
                        <a:rPr lang="zh-CN" altLang="en-US" sz="1800" dirty="0">
                          <a:solidFill>
                            <a:schemeClr val="tx1"/>
                          </a:solidFill>
                        </a:rPr>
                        <a:t>氮压力</a:t>
                      </a:r>
                    </a:p>
                  </a:txBody>
                  <a:tcPr marT="45724" marB="45724"/>
                </a:tc>
                <a:tc>
                  <a:txBody>
                    <a:bodyPr/>
                    <a:lstStyle/>
                    <a:p>
                      <a:r>
                        <a:rPr lang="en-US" altLang="zh-CN" sz="1800" dirty="0">
                          <a:solidFill>
                            <a:schemeClr val="tx1"/>
                          </a:solidFill>
                        </a:rPr>
                        <a:t>CTGGCAC</a:t>
                      </a:r>
                      <a:endParaRPr lang="zh-CN" altLang="en-US" sz="1800" dirty="0">
                        <a:solidFill>
                          <a:schemeClr val="tx1"/>
                        </a:solidFill>
                      </a:endParaRPr>
                    </a:p>
                  </a:txBody>
                  <a:tcPr marT="45724" marB="45724"/>
                </a:tc>
                <a:tc>
                  <a:txBody>
                    <a:bodyPr/>
                    <a:lstStyle/>
                    <a:p>
                      <a:r>
                        <a:rPr lang="en-US" altLang="zh-CN" sz="1800" dirty="0">
                          <a:solidFill>
                            <a:schemeClr val="tx1"/>
                          </a:solidFill>
                        </a:rPr>
                        <a:t>TTGCA</a:t>
                      </a:r>
                      <a:endParaRPr lang="zh-CN" altLang="en-US" sz="1800" dirty="0">
                        <a:solidFill>
                          <a:schemeClr val="tx1"/>
                        </a:solidFill>
                      </a:endParaRPr>
                    </a:p>
                  </a:txBody>
                  <a:tcPr marT="45724" marB="45724"/>
                </a:tc>
                <a:extLst>
                  <a:ext uri="{0D108BD9-81ED-4DB2-BD59-A6C34878D82A}">
                    <a16:rowId xmlns:a16="http://schemas.microsoft.com/office/drawing/2014/main" val="10003"/>
                  </a:ext>
                </a:extLst>
              </a:tr>
              <a:tr h="56038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rPr>
                        <a:t>σ</a:t>
                      </a:r>
                      <a:r>
                        <a:rPr lang="en-US" altLang="zh-CN" sz="1800" kern="1200" baseline="30000" dirty="0">
                          <a:solidFill>
                            <a:schemeClr val="tx1"/>
                          </a:solidFill>
                          <a:latin typeface="+mn-lt"/>
                          <a:ea typeface="+mn-ea"/>
                          <a:cs typeface="+mn-cs"/>
                        </a:rPr>
                        <a:t>28</a:t>
                      </a:r>
                      <a:endParaRPr lang="zh-CN" altLang="en-US" sz="1800" kern="1200" baseline="30000" dirty="0">
                        <a:solidFill>
                          <a:schemeClr val="tx1"/>
                        </a:solidFill>
                        <a:latin typeface="+mn-lt"/>
                        <a:ea typeface="+mn-ea"/>
                        <a:cs typeface="+mn-cs"/>
                      </a:endParaRPr>
                    </a:p>
                  </a:txBody>
                  <a:tcPr marT="45724" marB="45724"/>
                </a:tc>
                <a:tc>
                  <a:txBody>
                    <a:bodyPr/>
                    <a:lstStyle/>
                    <a:p>
                      <a:r>
                        <a:rPr lang="zh-CN" altLang="en-US" sz="1800" dirty="0">
                          <a:solidFill>
                            <a:schemeClr val="tx1"/>
                          </a:solidFill>
                        </a:rPr>
                        <a:t>鞭毛合成</a:t>
                      </a:r>
                    </a:p>
                  </a:txBody>
                  <a:tcPr marT="45724" marB="45724"/>
                </a:tc>
                <a:tc>
                  <a:txBody>
                    <a:bodyPr/>
                    <a:lstStyle/>
                    <a:p>
                      <a:r>
                        <a:rPr lang="en-US" altLang="zh-CN" sz="1800" dirty="0">
                          <a:solidFill>
                            <a:schemeClr val="tx1"/>
                          </a:solidFill>
                        </a:rPr>
                        <a:t>CTAAA</a:t>
                      </a:r>
                      <a:endParaRPr lang="zh-CN" altLang="en-US" sz="1800" dirty="0">
                        <a:solidFill>
                          <a:schemeClr val="tx1"/>
                        </a:solidFill>
                      </a:endParaRPr>
                    </a:p>
                  </a:txBody>
                  <a:tcPr marT="45724" marB="45724"/>
                </a:tc>
                <a:tc>
                  <a:txBody>
                    <a:bodyPr/>
                    <a:lstStyle/>
                    <a:p>
                      <a:r>
                        <a:rPr lang="en-US" altLang="zh-CN" sz="1800" dirty="0">
                          <a:solidFill>
                            <a:schemeClr val="tx1"/>
                          </a:solidFill>
                        </a:rPr>
                        <a:t>GCCGATAA</a:t>
                      </a:r>
                      <a:endParaRPr lang="zh-CN" altLang="en-US" sz="1800" dirty="0">
                        <a:solidFill>
                          <a:schemeClr val="tx1"/>
                        </a:solidFill>
                      </a:endParaRPr>
                    </a:p>
                  </a:txBody>
                  <a:tcPr marT="45724" marB="45724"/>
                </a:tc>
                <a:extLst>
                  <a:ext uri="{0D108BD9-81ED-4DB2-BD59-A6C34878D82A}">
                    <a16:rowId xmlns:a16="http://schemas.microsoft.com/office/drawing/2014/main" val="10004"/>
                  </a:ext>
                </a:extLst>
              </a:tr>
            </a:tbl>
          </a:graphicData>
        </a:graphic>
      </p:graphicFrame>
      <p:cxnSp>
        <p:nvCxnSpPr>
          <p:cNvPr id="8" name="直接连接符 7"/>
          <p:cNvCxnSpPr/>
          <p:nvPr/>
        </p:nvCxnSpPr>
        <p:spPr>
          <a:xfrm>
            <a:off x="1643063" y="1785938"/>
            <a:ext cx="1214437" cy="1587"/>
          </a:xfrm>
          <a:prstGeom prst="line">
            <a:avLst/>
          </a:prstGeom>
          <a:ln w="25400">
            <a:solidFill>
              <a:srgbClr val="FF0000"/>
            </a:solidFill>
          </a:ln>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7000875" y="1785938"/>
            <a:ext cx="1214438" cy="1587"/>
          </a:xfrm>
          <a:prstGeom prst="line">
            <a:avLst/>
          </a:prstGeom>
          <a:ln w="25400">
            <a:solidFill>
              <a:srgbClr val="FF0000"/>
            </a:solidFill>
          </a:ln>
        </p:spPr>
        <p:style>
          <a:lnRef idx="1">
            <a:schemeClr val="dk1"/>
          </a:lnRef>
          <a:fillRef idx="0">
            <a:schemeClr val="dk1"/>
          </a:fillRef>
          <a:effectRef idx="0">
            <a:schemeClr val="dk1"/>
          </a:effectRef>
          <a:fontRef idx="minor">
            <a:schemeClr val="tx1"/>
          </a:fontRef>
        </p:style>
      </p:cxnSp>
      <p:sp>
        <p:nvSpPr>
          <p:cNvPr id="12" name="乘号 11"/>
          <p:cNvSpPr/>
          <p:nvPr/>
        </p:nvSpPr>
        <p:spPr>
          <a:xfrm>
            <a:off x="7715250" y="1928813"/>
            <a:ext cx="642938" cy="571500"/>
          </a:xfrm>
          <a:prstGeom prst="mathMultiply">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7117174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Right)">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trips(downRight)">
                                      <p:cBhvr>
                                        <p:cTn id="17" dur="5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1DC8B6-DDB6-4D45-AE56-A8935A8E3B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35928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内容占位符 1"/>
          <p:cNvSpPr>
            <a:spLocks noGrp="1"/>
          </p:cNvSpPr>
          <p:nvPr>
            <p:ph idx="1"/>
          </p:nvPr>
        </p:nvSpPr>
        <p:spPr>
          <a:xfrm>
            <a:off x="428625" y="642938"/>
            <a:ext cx="8501063" cy="2500312"/>
          </a:xfrm>
        </p:spPr>
        <p:txBody>
          <a:bodyPr/>
          <a:lstStyle/>
          <a:p>
            <a:pPr eaLnBrk="1" hangingPunct="1"/>
            <a:r>
              <a:rPr lang="en-US" altLang="zh-CN" sz="2400">
                <a:sym typeface="Wingdings" pitchFamily="2" charset="2"/>
              </a:rPr>
              <a:t>  </a:t>
            </a:r>
            <a:r>
              <a:rPr lang="en-US" altLang="zh-CN" sz="2400">
                <a:latin typeface="Arial" pitchFamily="34" charset="0"/>
                <a:ea typeface="宋体" pitchFamily="2" charset="-122"/>
                <a:cs typeface="Arial" pitchFamily="34" charset="0"/>
                <a:sym typeface="Wingdings" pitchFamily="2" charset="2"/>
              </a:rPr>
              <a:t>6.2  </a:t>
            </a:r>
            <a:r>
              <a:rPr lang="zh-CN" altLang="en-US" sz="2400">
                <a:latin typeface="Arial" pitchFamily="34" charset="0"/>
                <a:ea typeface="宋体" pitchFamily="2" charset="-122"/>
                <a:cs typeface="Arial" pitchFamily="34" charset="0"/>
                <a:sym typeface="Wingdings" pitchFamily="2" charset="2"/>
              </a:rPr>
              <a:t>一个预测的</a:t>
            </a:r>
            <a:r>
              <a:rPr lang="en-US" altLang="zh-CN" sz="2400" i="1">
                <a:latin typeface="Arial" pitchFamily="34" charset="0"/>
                <a:ea typeface="宋体" pitchFamily="2" charset="-122"/>
                <a:cs typeface="Arial" pitchFamily="34" charset="0"/>
                <a:sym typeface="Wingdings" pitchFamily="2" charset="2"/>
              </a:rPr>
              <a:t>E.Coli </a:t>
            </a:r>
            <a:r>
              <a:rPr lang="zh-CN" altLang="en-US" sz="2400">
                <a:latin typeface="Arial" pitchFamily="34" charset="0"/>
                <a:ea typeface="宋体" pitchFamily="2" charset="-122"/>
                <a:cs typeface="Arial" pitchFamily="34" charset="0"/>
                <a:sym typeface="Wingdings" pitchFamily="2" charset="2"/>
              </a:rPr>
              <a:t>基因的启动子包含下列核苷酸序列：</a:t>
            </a:r>
            <a:endParaRPr lang="en-US" altLang="zh-CN" sz="2400">
              <a:latin typeface="Arial" pitchFamily="34" charset="0"/>
              <a:ea typeface="宋体" pitchFamily="2" charset="-122"/>
              <a:cs typeface="Arial" pitchFamily="34" charset="0"/>
              <a:sym typeface="Wingdings" pitchFamily="2" charset="2"/>
            </a:endParaRPr>
          </a:p>
          <a:p>
            <a:pPr eaLnBrk="1" hangingPunct="1">
              <a:buFont typeface="Wingdings 3" pitchFamily="18" charset="2"/>
              <a:buNone/>
            </a:pPr>
            <a:r>
              <a:rPr lang="en-US" altLang="zh-CN" sz="2400">
                <a:latin typeface="Arial" pitchFamily="34" charset="0"/>
                <a:ea typeface="宋体" pitchFamily="2" charset="-122"/>
                <a:cs typeface="Arial" pitchFamily="34" charset="0"/>
                <a:sym typeface="Wingdings" pitchFamily="2" charset="2"/>
              </a:rPr>
              <a:t> 5’ACTGGACCCTTGAAGGCGACGTCGGCCTACCCGATCTCCACTGTATGGATCCGA3’</a:t>
            </a:r>
          </a:p>
          <a:p>
            <a:pPr eaLnBrk="1" hangingPunct="1"/>
            <a:endParaRPr lang="en-US" altLang="zh-CN" sz="2400">
              <a:latin typeface="Arial" pitchFamily="34" charset="0"/>
              <a:ea typeface="宋体" pitchFamily="2" charset="-122"/>
              <a:cs typeface="Arial" pitchFamily="34" charset="0"/>
              <a:sym typeface="Wingdings" pitchFamily="2" charset="2"/>
            </a:endParaRPr>
          </a:p>
          <a:p>
            <a:pPr eaLnBrk="1" hangingPunct="1">
              <a:buFont typeface="Wingdings 3" pitchFamily="18" charset="2"/>
              <a:buNone/>
            </a:pPr>
            <a:r>
              <a:rPr lang="en-US" altLang="zh-CN" sz="2400">
                <a:latin typeface="Arial" pitchFamily="34" charset="0"/>
                <a:ea typeface="宋体" pitchFamily="2" charset="-122"/>
                <a:cs typeface="Arial" pitchFamily="34" charset="0"/>
                <a:sym typeface="Wingdings" pitchFamily="2" charset="2"/>
              </a:rPr>
              <a:t>    </a:t>
            </a:r>
            <a:r>
              <a:rPr lang="zh-CN" altLang="en-US" sz="2400">
                <a:latin typeface="Arial" pitchFamily="34" charset="0"/>
                <a:ea typeface="宋体" pitchFamily="2" charset="-122"/>
                <a:cs typeface="Arial" pitchFamily="34" charset="0"/>
                <a:sym typeface="Wingdings" pitchFamily="2" charset="2"/>
              </a:rPr>
              <a:t>在什么样的环境下该基因最有可能被表达？</a:t>
            </a:r>
            <a:endParaRPr lang="en-US" altLang="zh-CN" sz="2400">
              <a:latin typeface="Arial" pitchFamily="34" charset="0"/>
              <a:ea typeface="宋体" pitchFamily="2" charset="-122"/>
              <a:cs typeface="Arial" pitchFamily="34" charset="0"/>
              <a:sym typeface="Wingdings" pitchFamily="2" charset="2"/>
            </a:endParaRPr>
          </a:p>
          <a:p>
            <a:pPr eaLnBrk="1" hangingPunct="1">
              <a:buFont typeface="Wingdings 3" pitchFamily="18" charset="2"/>
              <a:buNone/>
            </a:pPr>
            <a:endParaRPr lang="en-US" altLang="zh-CN" sz="2400">
              <a:sym typeface="Wingdings" pitchFamily="2" charset="2"/>
            </a:endParaRPr>
          </a:p>
          <a:p>
            <a:pPr eaLnBrk="1" hangingPunct="1">
              <a:buFont typeface="Wingdings 3" pitchFamily="18" charset="2"/>
              <a:buNone/>
            </a:pPr>
            <a:endParaRPr lang="en-US" altLang="zh-CN" sz="2400">
              <a:sym typeface="Wingdings" pitchFamily="2" charset="2"/>
            </a:endParaRPr>
          </a:p>
        </p:txBody>
      </p:sp>
      <p:graphicFrame>
        <p:nvGraphicFramePr>
          <p:cNvPr id="6" name="表格 5"/>
          <p:cNvGraphicFramePr>
            <a:graphicFrameLocks noGrp="1"/>
          </p:cNvGraphicFramePr>
          <p:nvPr/>
        </p:nvGraphicFramePr>
        <p:xfrm>
          <a:off x="928688" y="3214688"/>
          <a:ext cx="7262812" cy="2801935"/>
        </p:xfrm>
        <a:graphic>
          <a:graphicData uri="http://schemas.openxmlformats.org/drawingml/2006/table">
            <a:tbl>
              <a:tblPr firstRow="1" bandRow="1">
                <a:tableStyleId>{5C22544A-7EE6-4342-B048-85BDC9FD1C3A}</a:tableStyleId>
              </a:tblPr>
              <a:tblGrid>
                <a:gridCol w="1000128">
                  <a:extLst>
                    <a:ext uri="{9D8B030D-6E8A-4147-A177-3AD203B41FA5}">
                      <a16:colId xmlns:a16="http://schemas.microsoft.com/office/drawing/2014/main" val="20000"/>
                    </a:ext>
                  </a:extLst>
                </a:gridCol>
                <a:gridCol w="2631278">
                  <a:extLst>
                    <a:ext uri="{9D8B030D-6E8A-4147-A177-3AD203B41FA5}">
                      <a16:colId xmlns:a16="http://schemas.microsoft.com/office/drawing/2014/main" val="20001"/>
                    </a:ext>
                  </a:extLst>
                </a:gridCol>
                <a:gridCol w="1815703">
                  <a:extLst>
                    <a:ext uri="{9D8B030D-6E8A-4147-A177-3AD203B41FA5}">
                      <a16:colId xmlns:a16="http://schemas.microsoft.com/office/drawing/2014/main" val="20002"/>
                    </a:ext>
                  </a:extLst>
                </a:gridCol>
                <a:gridCol w="1815703">
                  <a:extLst>
                    <a:ext uri="{9D8B030D-6E8A-4147-A177-3AD203B41FA5}">
                      <a16:colId xmlns:a16="http://schemas.microsoft.com/office/drawing/2014/main" val="20003"/>
                    </a:ext>
                  </a:extLst>
                </a:gridCol>
              </a:tblGrid>
              <a:tr h="560387">
                <a:tc>
                  <a:txBody>
                    <a:bodyPr/>
                    <a:lstStyle/>
                    <a:p>
                      <a:pPr algn="ctr"/>
                      <a:r>
                        <a:rPr lang="en-US" altLang="zh-CN" sz="1800" dirty="0">
                          <a:solidFill>
                            <a:schemeClr val="tx1"/>
                          </a:solidFill>
                        </a:rPr>
                        <a:t>σ</a:t>
                      </a:r>
                      <a:r>
                        <a:rPr lang="zh-CN" altLang="en-US" sz="1800" dirty="0">
                          <a:solidFill>
                            <a:schemeClr val="tx1"/>
                          </a:solidFill>
                        </a:rPr>
                        <a:t>因子</a:t>
                      </a:r>
                    </a:p>
                  </a:txBody>
                  <a:tcPr marT="45724" marB="45724">
                    <a:solidFill>
                      <a:srgbClr val="92D050"/>
                    </a:solidFill>
                  </a:tcPr>
                </a:tc>
                <a:tc>
                  <a:txBody>
                    <a:bodyPr/>
                    <a:lstStyle/>
                    <a:p>
                      <a:pPr algn="ctr"/>
                      <a:r>
                        <a:rPr lang="zh-CN" altLang="en-US" sz="1800" dirty="0">
                          <a:solidFill>
                            <a:schemeClr val="tx1"/>
                          </a:solidFill>
                        </a:rPr>
                        <a:t>基因家族</a:t>
                      </a:r>
                    </a:p>
                  </a:txBody>
                  <a:tcPr marT="45724" marB="45724">
                    <a:solidFill>
                      <a:srgbClr val="92D050"/>
                    </a:solidFill>
                  </a:tcPr>
                </a:tc>
                <a:tc>
                  <a:txBody>
                    <a:bodyPr/>
                    <a:lstStyle/>
                    <a:p>
                      <a:pPr algn="ctr"/>
                      <a:r>
                        <a:rPr lang="en-US" altLang="zh-CN" sz="1800" dirty="0">
                          <a:solidFill>
                            <a:schemeClr val="tx1"/>
                          </a:solidFill>
                        </a:rPr>
                        <a:t>-35</a:t>
                      </a:r>
                      <a:r>
                        <a:rPr lang="zh-CN" altLang="en-US" sz="1800" dirty="0">
                          <a:solidFill>
                            <a:schemeClr val="tx1"/>
                          </a:solidFill>
                        </a:rPr>
                        <a:t>位序列</a:t>
                      </a:r>
                    </a:p>
                  </a:txBody>
                  <a:tcPr marT="45724" marB="45724">
                    <a:solidFill>
                      <a:srgbClr val="92D050"/>
                    </a:solidFill>
                  </a:tcPr>
                </a:tc>
                <a:tc>
                  <a:txBody>
                    <a:bodyPr/>
                    <a:lstStyle/>
                    <a:p>
                      <a:pPr algn="ctr"/>
                      <a:r>
                        <a:rPr lang="en-US" altLang="zh-CN" sz="1800" dirty="0">
                          <a:solidFill>
                            <a:schemeClr val="tx1"/>
                          </a:solidFill>
                        </a:rPr>
                        <a:t>-10</a:t>
                      </a:r>
                      <a:r>
                        <a:rPr lang="zh-CN" altLang="en-US" sz="1800" dirty="0">
                          <a:solidFill>
                            <a:schemeClr val="tx1"/>
                          </a:solidFill>
                        </a:rPr>
                        <a:t>位序列</a:t>
                      </a:r>
                    </a:p>
                  </a:txBody>
                  <a:tcPr marT="45724" marB="45724">
                    <a:solidFill>
                      <a:srgbClr val="92D050"/>
                    </a:solidFill>
                  </a:tcPr>
                </a:tc>
                <a:extLst>
                  <a:ext uri="{0D108BD9-81ED-4DB2-BD59-A6C34878D82A}">
                    <a16:rowId xmlns:a16="http://schemas.microsoft.com/office/drawing/2014/main" val="10000"/>
                  </a:ext>
                </a:extLst>
              </a:tr>
              <a:tr h="560387">
                <a:tc>
                  <a:txBody>
                    <a:bodyPr/>
                    <a:lstStyle/>
                    <a:p>
                      <a:r>
                        <a:rPr lang="en-US" altLang="zh-CN" sz="1800" dirty="0">
                          <a:solidFill>
                            <a:schemeClr val="tx1"/>
                          </a:solidFill>
                        </a:rPr>
                        <a:t>σ</a:t>
                      </a:r>
                      <a:r>
                        <a:rPr lang="en-US" altLang="zh-CN" sz="1800" baseline="30000" dirty="0">
                          <a:solidFill>
                            <a:schemeClr val="tx1"/>
                          </a:solidFill>
                        </a:rPr>
                        <a:t>70</a:t>
                      </a:r>
                      <a:endParaRPr lang="zh-CN" altLang="en-US" sz="1800" baseline="30000" dirty="0">
                        <a:solidFill>
                          <a:schemeClr val="tx1"/>
                        </a:solidFill>
                      </a:endParaRPr>
                    </a:p>
                  </a:txBody>
                  <a:tcPr marT="45724" marB="45724"/>
                </a:tc>
                <a:tc>
                  <a:txBody>
                    <a:bodyPr/>
                    <a:lstStyle/>
                    <a:p>
                      <a:r>
                        <a:rPr lang="zh-CN" altLang="en-US" sz="1800" dirty="0">
                          <a:solidFill>
                            <a:schemeClr val="tx1"/>
                          </a:solidFill>
                        </a:rPr>
                        <a:t>正常条件下</a:t>
                      </a:r>
                    </a:p>
                  </a:txBody>
                  <a:tcPr marT="45724" marB="45724"/>
                </a:tc>
                <a:tc>
                  <a:txBody>
                    <a:bodyPr/>
                    <a:lstStyle/>
                    <a:p>
                      <a:r>
                        <a:rPr lang="en-US" altLang="zh-CN" sz="1800" dirty="0">
                          <a:solidFill>
                            <a:schemeClr val="tx1"/>
                          </a:solidFill>
                        </a:rPr>
                        <a:t>TTGACA</a:t>
                      </a:r>
                      <a:endParaRPr lang="zh-CN" altLang="en-US" sz="1800" dirty="0">
                        <a:solidFill>
                          <a:schemeClr val="tx1"/>
                        </a:solidFill>
                      </a:endParaRPr>
                    </a:p>
                  </a:txBody>
                  <a:tcPr marT="45724" marB="45724"/>
                </a:tc>
                <a:tc>
                  <a:txBody>
                    <a:bodyPr/>
                    <a:lstStyle/>
                    <a:p>
                      <a:r>
                        <a:rPr lang="en-US" altLang="zh-CN" sz="1800" dirty="0">
                          <a:solidFill>
                            <a:schemeClr val="tx1"/>
                          </a:solidFill>
                        </a:rPr>
                        <a:t>TATAAT</a:t>
                      </a:r>
                      <a:endParaRPr lang="zh-CN" altLang="en-US" sz="1800" dirty="0">
                        <a:solidFill>
                          <a:schemeClr val="tx1"/>
                        </a:solidFill>
                      </a:endParaRPr>
                    </a:p>
                  </a:txBody>
                  <a:tcPr marT="45724" marB="45724"/>
                </a:tc>
                <a:extLst>
                  <a:ext uri="{0D108BD9-81ED-4DB2-BD59-A6C34878D82A}">
                    <a16:rowId xmlns:a16="http://schemas.microsoft.com/office/drawing/2014/main" val="10001"/>
                  </a:ext>
                </a:extLst>
              </a:tr>
              <a:tr h="56038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rPr>
                        <a:t>σ</a:t>
                      </a:r>
                      <a:r>
                        <a:rPr lang="en-US" altLang="zh-CN" sz="1800" baseline="30000" dirty="0">
                          <a:solidFill>
                            <a:schemeClr val="tx1"/>
                          </a:solidFill>
                        </a:rPr>
                        <a:t>32</a:t>
                      </a:r>
                      <a:endParaRPr lang="zh-CN" altLang="en-US" sz="1800" baseline="30000" dirty="0">
                        <a:solidFill>
                          <a:schemeClr val="tx1"/>
                        </a:solidFill>
                      </a:endParaRPr>
                    </a:p>
                  </a:txBody>
                  <a:tcPr marT="45724" marB="45724"/>
                </a:tc>
                <a:tc>
                  <a:txBody>
                    <a:bodyPr/>
                    <a:lstStyle/>
                    <a:p>
                      <a:r>
                        <a:rPr lang="zh-CN" altLang="en-US" sz="1800" dirty="0">
                          <a:solidFill>
                            <a:schemeClr val="tx1"/>
                          </a:solidFill>
                        </a:rPr>
                        <a:t>热休克</a:t>
                      </a:r>
                    </a:p>
                  </a:txBody>
                  <a:tcPr marT="45724" marB="45724"/>
                </a:tc>
                <a:tc>
                  <a:txBody>
                    <a:bodyPr/>
                    <a:lstStyle/>
                    <a:p>
                      <a:r>
                        <a:rPr lang="en-US" altLang="zh-CN" sz="1800" dirty="0">
                          <a:solidFill>
                            <a:schemeClr val="tx1"/>
                          </a:solidFill>
                        </a:rPr>
                        <a:t>CTTGAAA</a:t>
                      </a:r>
                      <a:endParaRPr lang="zh-CN" altLang="en-US" sz="1800" dirty="0">
                        <a:solidFill>
                          <a:schemeClr val="tx1"/>
                        </a:solidFill>
                      </a:endParaRPr>
                    </a:p>
                  </a:txBody>
                  <a:tcPr marT="45724" marB="45724"/>
                </a:tc>
                <a:tc>
                  <a:txBody>
                    <a:bodyPr/>
                    <a:lstStyle/>
                    <a:p>
                      <a:r>
                        <a:rPr lang="en-US" altLang="zh-CN" sz="1800" dirty="0">
                          <a:solidFill>
                            <a:schemeClr val="tx1"/>
                          </a:solidFill>
                        </a:rPr>
                        <a:t>CCCAT</a:t>
                      </a:r>
                      <a:r>
                        <a:rPr lang="en-US" altLang="zh-CN" sz="1800" dirty="0">
                          <a:solidFill>
                            <a:srgbClr val="FF0000"/>
                          </a:solidFill>
                        </a:rPr>
                        <a:t>N</a:t>
                      </a:r>
                      <a:r>
                        <a:rPr lang="en-US" altLang="zh-CN" sz="1800" dirty="0">
                          <a:solidFill>
                            <a:schemeClr val="tx1"/>
                          </a:solidFill>
                        </a:rPr>
                        <a:t>TA</a:t>
                      </a:r>
                      <a:endParaRPr lang="zh-CN" altLang="en-US" sz="1800" dirty="0">
                        <a:solidFill>
                          <a:schemeClr val="tx1"/>
                        </a:solidFill>
                      </a:endParaRPr>
                    </a:p>
                  </a:txBody>
                  <a:tcPr marT="45724" marB="45724"/>
                </a:tc>
                <a:extLst>
                  <a:ext uri="{0D108BD9-81ED-4DB2-BD59-A6C34878D82A}">
                    <a16:rowId xmlns:a16="http://schemas.microsoft.com/office/drawing/2014/main" val="10002"/>
                  </a:ext>
                </a:extLst>
              </a:tr>
              <a:tr h="56038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rPr>
                        <a:t>σ</a:t>
                      </a:r>
                      <a:r>
                        <a:rPr lang="en-US" altLang="zh-CN" sz="1800" baseline="30000" dirty="0">
                          <a:solidFill>
                            <a:schemeClr val="tx1"/>
                          </a:solidFill>
                        </a:rPr>
                        <a:t>54</a:t>
                      </a:r>
                      <a:endParaRPr lang="zh-CN" altLang="en-US" sz="1800" baseline="30000" dirty="0">
                        <a:solidFill>
                          <a:schemeClr val="tx1"/>
                        </a:solidFill>
                      </a:endParaRPr>
                    </a:p>
                  </a:txBody>
                  <a:tcPr marT="45724" marB="45724"/>
                </a:tc>
                <a:tc>
                  <a:txBody>
                    <a:bodyPr/>
                    <a:lstStyle/>
                    <a:p>
                      <a:r>
                        <a:rPr lang="zh-CN" altLang="en-US" sz="1800" dirty="0">
                          <a:solidFill>
                            <a:schemeClr val="tx1"/>
                          </a:solidFill>
                        </a:rPr>
                        <a:t>氮压力</a:t>
                      </a:r>
                    </a:p>
                  </a:txBody>
                  <a:tcPr marT="45724" marB="45724"/>
                </a:tc>
                <a:tc>
                  <a:txBody>
                    <a:bodyPr/>
                    <a:lstStyle/>
                    <a:p>
                      <a:r>
                        <a:rPr lang="en-US" altLang="zh-CN" sz="1800" dirty="0">
                          <a:solidFill>
                            <a:schemeClr val="tx1"/>
                          </a:solidFill>
                        </a:rPr>
                        <a:t>CTGGCAC</a:t>
                      </a:r>
                      <a:endParaRPr lang="zh-CN" altLang="en-US" sz="1800" dirty="0">
                        <a:solidFill>
                          <a:schemeClr val="tx1"/>
                        </a:solidFill>
                      </a:endParaRPr>
                    </a:p>
                  </a:txBody>
                  <a:tcPr marT="45724" marB="45724"/>
                </a:tc>
                <a:tc>
                  <a:txBody>
                    <a:bodyPr/>
                    <a:lstStyle/>
                    <a:p>
                      <a:r>
                        <a:rPr lang="en-US" altLang="zh-CN" sz="1800" dirty="0">
                          <a:solidFill>
                            <a:schemeClr val="tx1"/>
                          </a:solidFill>
                        </a:rPr>
                        <a:t>TTGCA</a:t>
                      </a:r>
                      <a:endParaRPr lang="zh-CN" altLang="en-US" sz="1800" dirty="0">
                        <a:solidFill>
                          <a:schemeClr val="tx1"/>
                        </a:solidFill>
                      </a:endParaRPr>
                    </a:p>
                  </a:txBody>
                  <a:tcPr marT="45724" marB="45724"/>
                </a:tc>
                <a:extLst>
                  <a:ext uri="{0D108BD9-81ED-4DB2-BD59-A6C34878D82A}">
                    <a16:rowId xmlns:a16="http://schemas.microsoft.com/office/drawing/2014/main" val="10003"/>
                  </a:ext>
                </a:extLst>
              </a:tr>
              <a:tr h="56038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rPr>
                        <a:t>σ</a:t>
                      </a:r>
                      <a:r>
                        <a:rPr lang="en-US" altLang="zh-CN" sz="1800" kern="1200" baseline="30000" dirty="0">
                          <a:solidFill>
                            <a:schemeClr val="tx1"/>
                          </a:solidFill>
                          <a:latin typeface="+mn-lt"/>
                          <a:ea typeface="+mn-ea"/>
                          <a:cs typeface="+mn-cs"/>
                        </a:rPr>
                        <a:t>28</a:t>
                      </a:r>
                      <a:endParaRPr lang="zh-CN" altLang="en-US" sz="1800" kern="1200" baseline="30000" dirty="0">
                        <a:solidFill>
                          <a:schemeClr val="tx1"/>
                        </a:solidFill>
                        <a:latin typeface="+mn-lt"/>
                        <a:ea typeface="+mn-ea"/>
                        <a:cs typeface="+mn-cs"/>
                      </a:endParaRPr>
                    </a:p>
                  </a:txBody>
                  <a:tcPr marT="45724" marB="45724"/>
                </a:tc>
                <a:tc>
                  <a:txBody>
                    <a:bodyPr/>
                    <a:lstStyle/>
                    <a:p>
                      <a:r>
                        <a:rPr lang="zh-CN" altLang="en-US" sz="1800" dirty="0">
                          <a:solidFill>
                            <a:schemeClr val="tx1"/>
                          </a:solidFill>
                        </a:rPr>
                        <a:t>鞭毛合成</a:t>
                      </a:r>
                    </a:p>
                  </a:txBody>
                  <a:tcPr marT="45724" marB="45724"/>
                </a:tc>
                <a:tc>
                  <a:txBody>
                    <a:bodyPr/>
                    <a:lstStyle/>
                    <a:p>
                      <a:r>
                        <a:rPr lang="en-US" altLang="zh-CN" sz="1800" dirty="0">
                          <a:solidFill>
                            <a:schemeClr val="tx1"/>
                          </a:solidFill>
                        </a:rPr>
                        <a:t>CTAAA</a:t>
                      </a:r>
                      <a:endParaRPr lang="zh-CN" altLang="en-US" sz="1800" dirty="0">
                        <a:solidFill>
                          <a:schemeClr val="tx1"/>
                        </a:solidFill>
                      </a:endParaRPr>
                    </a:p>
                  </a:txBody>
                  <a:tcPr marT="45724" marB="45724"/>
                </a:tc>
                <a:tc>
                  <a:txBody>
                    <a:bodyPr/>
                    <a:lstStyle/>
                    <a:p>
                      <a:r>
                        <a:rPr lang="en-US" altLang="zh-CN" sz="1800" dirty="0">
                          <a:solidFill>
                            <a:schemeClr val="tx1"/>
                          </a:solidFill>
                        </a:rPr>
                        <a:t>GCCGATAA</a:t>
                      </a:r>
                      <a:endParaRPr lang="zh-CN" altLang="en-US" sz="1800" dirty="0">
                        <a:solidFill>
                          <a:schemeClr val="tx1"/>
                        </a:solidFill>
                      </a:endParaRPr>
                    </a:p>
                  </a:txBody>
                  <a:tcPr marT="45724" marB="45724"/>
                </a:tc>
                <a:extLst>
                  <a:ext uri="{0D108BD9-81ED-4DB2-BD59-A6C34878D82A}">
                    <a16:rowId xmlns:a16="http://schemas.microsoft.com/office/drawing/2014/main" val="10004"/>
                  </a:ext>
                </a:extLst>
              </a:tr>
            </a:tbl>
          </a:graphicData>
        </a:graphic>
      </p:graphicFrame>
      <p:cxnSp>
        <p:nvCxnSpPr>
          <p:cNvPr id="8" name="直接连接符 7"/>
          <p:cNvCxnSpPr/>
          <p:nvPr/>
        </p:nvCxnSpPr>
        <p:spPr>
          <a:xfrm>
            <a:off x="3143250" y="1785938"/>
            <a:ext cx="1214438" cy="1587"/>
          </a:xfrm>
          <a:prstGeom prst="line">
            <a:avLst/>
          </a:prstGeom>
          <a:ln w="25400">
            <a:solidFill>
              <a:srgbClr val="FF0000"/>
            </a:solidFill>
          </a:ln>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flipV="1">
            <a:off x="8429625" y="1773238"/>
            <a:ext cx="168275" cy="12700"/>
          </a:xfrm>
          <a:prstGeom prst="line">
            <a:avLst/>
          </a:prstGeom>
          <a:ln w="25400">
            <a:solidFill>
              <a:srgbClr val="FF0000"/>
            </a:solidFill>
          </a:ln>
        </p:spPr>
        <p:style>
          <a:lnRef idx="1">
            <a:schemeClr val="dk1"/>
          </a:lnRef>
          <a:fillRef idx="0">
            <a:schemeClr val="dk1"/>
          </a:fillRef>
          <a:effectRef idx="0">
            <a:schemeClr val="dk1"/>
          </a:effectRef>
          <a:fontRef idx="minor">
            <a:schemeClr val="tx1"/>
          </a:fontRef>
        </p:style>
      </p:cxnSp>
      <p:sp>
        <p:nvSpPr>
          <p:cNvPr id="12" name="乘号 11"/>
          <p:cNvSpPr/>
          <p:nvPr/>
        </p:nvSpPr>
        <p:spPr>
          <a:xfrm>
            <a:off x="7572375" y="2000250"/>
            <a:ext cx="642938" cy="571500"/>
          </a:xfrm>
          <a:prstGeom prst="mathMultiply">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连接符 8"/>
          <p:cNvCxnSpPr/>
          <p:nvPr/>
        </p:nvCxnSpPr>
        <p:spPr>
          <a:xfrm flipV="1">
            <a:off x="928688" y="2143125"/>
            <a:ext cx="1000125" cy="0"/>
          </a:xfrm>
          <a:prstGeom prst="line">
            <a:avLst/>
          </a:prstGeom>
          <a:ln w="25400">
            <a:solidFill>
              <a:srgbClr val="FF0000"/>
            </a:solidFill>
          </a:ln>
        </p:spPr>
        <p:style>
          <a:lnRef idx="1">
            <a:schemeClr val="dk1"/>
          </a:lnRef>
          <a:fillRef idx="0">
            <a:schemeClr val="dk1"/>
          </a:fillRef>
          <a:effectRef idx="0">
            <a:schemeClr val="dk1"/>
          </a:effectRef>
          <a:fontRef idx="minor">
            <a:schemeClr val="tx1"/>
          </a:fontRef>
        </p:style>
      </p:cxnSp>
      <p:sp>
        <p:nvSpPr>
          <p:cNvPr id="14" name="乘号 13"/>
          <p:cNvSpPr/>
          <p:nvPr/>
        </p:nvSpPr>
        <p:spPr>
          <a:xfrm>
            <a:off x="8143875" y="3714750"/>
            <a:ext cx="642938" cy="571500"/>
          </a:xfrm>
          <a:prstGeom prst="mathMultiply">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7964871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strips(downRight)">
                                      <p:cBhvr>
                                        <p:cTn id="12" dur="500"/>
                                        <p:tgtEl>
                                          <p:spTgt spid="11"/>
                                        </p:tgtEl>
                                      </p:cBhvr>
                                    </p:animEffect>
                                  </p:childTnLst>
                                </p:cTn>
                              </p:par>
                            </p:childTnLst>
                          </p:cTn>
                        </p:par>
                        <p:par>
                          <p:cTn id="13" fill="hold" nodeType="afterGroup">
                            <p:stCondLst>
                              <p:cond delay="500"/>
                            </p:stCondLst>
                            <p:childTnLst>
                              <p:par>
                                <p:cTn id="14" presetID="18" presetClass="entr" presetSubtype="6"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strips(downRigh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linds(horizontal)">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1"/>
          <p:cNvSpPr>
            <a:spLocks noGrp="1"/>
          </p:cNvSpPr>
          <p:nvPr>
            <p:ph idx="1"/>
          </p:nvPr>
        </p:nvSpPr>
        <p:spPr>
          <a:xfrm>
            <a:off x="428625" y="642938"/>
            <a:ext cx="8501063" cy="2500312"/>
          </a:xfrm>
        </p:spPr>
        <p:txBody>
          <a:bodyPr/>
          <a:lstStyle/>
          <a:p>
            <a:pPr eaLnBrk="1" hangingPunct="1"/>
            <a:r>
              <a:rPr lang="en-US" altLang="zh-CN" sz="2400">
                <a:sym typeface="Wingdings" pitchFamily="2" charset="2"/>
              </a:rPr>
              <a:t>  </a:t>
            </a:r>
            <a:r>
              <a:rPr lang="en-US" altLang="zh-CN" sz="2400">
                <a:latin typeface="Arial" pitchFamily="34" charset="0"/>
                <a:ea typeface="宋体" pitchFamily="2" charset="-122"/>
                <a:cs typeface="Arial" pitchFamily="34" charset="0"/>
                <a:sym typeface="Wingdings" pitchFamily="2" charset="2"/>
              </a:rPr>
              <a:t>6.2  </a:t>
            </a:r>
            <a:r>
              <a:rPr lang="zh-CN" altLang="en-US" sz="2400">
                <a:latin typeface="Arial" pitchFamily="34" charset="0"/>
                <a:ea typeface="宋体" pitchFamily="2" charset="-122"/>
                <a:cs typeface="Arial" pitchFamily="34" charset="0"/>
                <a:sym typeface="Wingdings" pitchFamily="2" charset="2"/>
              </a:rPr>
              <a:t>一个预测的</a:t>
            </a:r>
            <a:r>
              <a:rPr lang="en-US" altLang="zh-CN" sz="2400" i="1">
                <a:latin typeface="Arial" pitchFamily="34" charset="0"/>
                <a:ea typeface="宋体" pitchFamily="2" charset="-122"/>
                <a:cs typeface="Arial" pitchFamily="34" charset="0"/>
                <a:sym typeface="Wingdings" pitchFamily="2" charset="2"/>
              </a:rPr>
              <a:t>E.Coli </a:t>
            </a:r>
            <a:r>
              <a:rPr lang="zh-CN" altLang="en-US" sz="2400">
                <a:latin typeface="Arial" pitchFamily="34" charset="0"/>
                <a:ea typeface="宋体" pitchFamily="2" charset="-122"/>
                <a:cs typeface="Arial" pitchFamily="34" charset="0"/>
                <a:sym typeface="Wingdings" pitchFamily="2" charset="2"/>
              </a:rPr>
              <a:t>基因的启动子包含下列核苷酸序列：</a:t>
            </a:r>
            <a:endParaRPr lang="en-US" altLang="zh-CN" sz="2400">
              <a:latin typeface="Arial" pitchFamily="34" charset="0"/>
              <a:ea typeface="宋体" pitchFamily="2" charset="-122"/>
              <a:cs typeface="Arial" pitchFamily="34" charset="0"/>
              <a:sym typeface="Wingdings" pitchFamily="2" charset="2"/>
            </a:endParaRPr>
          </a:p>
          <a:p>
            <a:pPr eaLnBrk="1" hangingPunct="1">
              <a:buFont typeface="Wingdings 3" pitchFamily="18" charset="2"/>
              <a:buNone/>
            </a:pPr>
            <a:r>
              <a:rPr lang="en-US" altLang="zh-CN" sz="2400">
                <a:latin typeface="Arial" pitchFamily="34" charset="0"/>
                <a:ea typeface="宋体" pitchFamily="2" charset="-122"/>
                <a:cs typeface="Arial" pitchFamily="34" charset="0"/>
                <a:sym typeface="Wingdings" pitchFamily="2" charset="2"/>
              </a:rPr>
              <a:t> 5’ACTGGACCCTTGAAGGCGACGTCGGCCTACCCGATCTCCACTGTATGGATCCGA3’</a:t>
            </a:r>
          </a:p>
          <a:p>
            <a:pPr eaLnBrk="1" hangingPunct="1"/>
            <a:endParaRPr lang="en-US" altLang="zh-CN" sz="2400">
              <a:sym typeface="Wingdings" pitchFamily="2" charset="2"/>
            </a:endParaRPr>
          </a:p>
          <a:p>
            <a:pPr eaLnBrk="1" hangingPunct="1">
              <a:buFont typeface="Wingdings 3" pitchFamily="18" charset="2"/>
              <a:buNone/>
            </a:pPr>
            <a:r>
              <a:rPr lang="en-US" altLang="zh-CN" sz="2400">
                <a:sym typeface="Wingdings" pitchFamily="2" charset="2"/>
              </a:rPr>
              <a:t>    </a:t>
            </a:r>
            <a:r>
              <a:rPr lang="zh-CN" altLang="en-US" sz="2400">
                <a:sym typeface="Wingdings" pitchFamily="2" charset="2"/>
              </a:rPr>
              <a:t>在什么样的环境下该基因最有可能被表达？</a:t>
            </a:r>
            <a:endParaRPr lang="en-US" altLang="zh-CN" sz="2400">
              <a:sym typeface="Wingdings" pitchFamily="2" charset="2"/>
            </a:endParaRPr>
          </a:p>
          <a:p>
            <a:pPr eaLnBrk="1" hangingPunct="1">
              <a:buFont typeface="Wingdings 3" pitchFamily="18" charset="2"/>
              <a:buNone/>
            </a:pPr>
            <a:endParaRPr lang="en-US" altLang="zh-CN" sz="2400">
              <a:sym typeface="Wingdings" pitchFamily="2" charset="2"/>
            </a:endParaRPr>
          </a:p>
          <a:p>
            <a:pPr eaLnBrk="1" hangingPunct="1">
              <a:buFont typeface="Wingdings 3" pitchFamily="18" charset="2"/>
              <a:buNone/>
            </a:pPr>
            <a:endParaRPr lang="en-US" altLang="zh-CN" sz="2400">
              <a:sym typeface="Wingdings" pitchFamily="2" charset="2"/>
            </a:endParaRPr>
          </a:p>
        </p:txBody>
      </p:sp>
      <p:graphicFrame>
        <p:nvGraphicFramePr>
          <p:cNvPr id="6" name="表格 5"/>
          <p:cNvGraphicFramePr>
            <a:graphicFrameLocks noGrp="1"/>
          </p:cNvGraphicFramePr>
          <p:nvPr/>
        </p:nvGraphicFramePr>
        <p:xfrm>
          <a:off x="928688" y="3214688"/>
          <a:ext cx="7262812" cy="2801935"/>
        </p:xfrm>
        <a:graphic>
          <a:graphicData uri="http://schemas.openxmlformats.org/drawingml/2006/table">
            <a:tbl>
              <a:tblPr firstRow="1" bandRow="1">
                <a:tableStyleId>{5C22544A-7EE6-4342-B048-85BDC9FD1C3A}</a:tableStyleId>
              </a:tblPr>
              <a:tblGrid>
                <a:gridCol w="1000128">
                  <a:extLst>
                    <a:ext uri="{9D8B030D-6E8A-4147-A177-3AD203B41FA5}">
                      <a16:colId xmlns:a16="http://schemas.microsoft.com/office/drawing/2014/main" val="20000"/>
                    </a:ext>
                  </a:extLst>
                </a:gridCol>
                <a:gridCol w="2631278">
                  <a:extLst>
                    <a:ext uri="{9D8B030D-6E8A-4147-A177-3AD203B41FA5}">
                      <a16:colId xmlns:a16="http://schemas.microsoft.com/office/drawing/2014/main" val="20001"/>
                    </a:ext>
                  </a:extLst>
                </a:gridCol>
                <a:gridCol w="1815703">
                  <a:extLst>
                    <a:ext uri="{9D8B030D-6E8A-4147-A177-3AD203B41FA5}">
                      <a16:colId xmlns:a16="http://schemas.microsoft.com/office/drawing/2014/main" val="20002"/>
                    </a:ext>
                  </a:extLst>
                </a:gridCol>
                <a:gridCol w="1815703">
                  <a:extLst>
                    <a:ext uri="{9D8B030D-6E8A-4147-A177-3AD203B41FA5}">
                      <a16:colId xmlns:a16="http://schemas.microsoft.com/office/drawing/2014/main" val="20003"/>
                    </a:ext>
                  </a:extLst>
                </a:gridCol>
              </a:tblGrid>
              <a:tr h="560387">
                <a:tc>
                  <a:txBody>
                    <a:bodyPr/>
                    <a:lstStyle/>
                    <a:p>
                      <a:pPr algn="ctr"/>
                      <a:r>
                        <a:rPr lang="en-US" altLang="zh-CN" sz="1800" dirty="0">
                          <a:solidFill>
                            <a:schemeClr val="tx1"/>
                          </a:solidFill>
                        </a:rPr>
                        <a:t>σ</a:t>
                      </a:r>
                      <a:r>
                        <a:rPr lang="zh-CN" altLang="en-US" sz="1800" dirty="0">
                          <a:solidFill>
                            <a:schemeClr val="tx1"/>
                          </a:solidFill>
                        </a:rPr>
                        <a:t>因子</a:t>
                      </a:r>
                    </a:p>
                  </a:txBody>
                  <a:tcPr marT="45724" marB="45724">
                    <a:solidFill>
                      <a:srgbClr val="92D050"/>
                    </a:solidFill>
                  </a:tcPr>
                </a:tc>
                <a:tc>
                  <a:txBody>
                    <a:bodyPr/>
                    <a:lstStyle/>
                    <a:p>
                      <a:pPr algn="ctr"/>
                      <a:r>
                        <a:rPr lang="zh-CN" altLang="en-US" sz="1800" dirty="0">
                          <a:solidFill>
                            <a:schemeClr val="tx1"/>
                          </a:solidFill>
                        </a:rPr>
                        <a:t>基因家族</a:t>
                      </a:r>
                    </a:p>
                  </a:txBody>
                  <a:tcPr marT="45724" marB="45724">
                    <a:solidFill>
                      <a:srgbClr val="92D050"/>
                    </a:solidFill>
                  </a:tcPr>
                </a:tc>
                <a:tc>
                  <a:txBody>
                    <a:bodyPr/>
                    <a:lstStyle/>
                    <a:p>
                      <a:pPr algn="ctr"/>
                      <a:r>
                        <a:rPr lang="en-US" altLang="zh-CN" sz="1800" dirty="0">
                          <a:solidFill>
                            <a:schemeClr val="tx1"/>
                          </a:solidFill>
                        </a:rPr>
                        <a:t>-35</a:t>
                      </a:r>
                      <a:r>
                        <a:rPr lang="zh-CN" altLang="en-US" sz="1800" dirty="0">
                          <a:solidFill>
                            <a:schemeClr val="tx1"/>
                          </a:solidFill>
                        </a:rPr>
                        <a:t>位序列</a:t>
                      </a:r>
                    </a:p>
                  </a:txBody>
                  <a:tcPr marT="45724" marB="45724">
                    <a:solidFill>
                      <a:srgbClr val="92D050"/>
                    </a:solidFill>
                  </a:tcPr>
                </a:tc>
                <a:tc>
                  <a:txBody>
                    <a:bodyPr/>
                    <a:lstStyle/>
                    <a:p>
                      <a:pPr algn="ctr"/>
                      <a:r>
                        <a:rPr lang="en-US" altLang="zh-CN" sz="1800" dirty="0">
                          <a:solidFill>
                            <a:schemeClr val="tx1"/>
                          </a:solidFill>
                        </a:rPr>
                        <a:t>-10</a:t>
                      </a:r>
                      <a:r>
                        <a:rPr lang="zh-CN" altLang="en-US" sz="1800" dirty="0">
                          <a:solidFill>
                            <a:schemeClr val="tx1"/>
                          </a:solidFill>
                        </a:rPr>
                        <a:t>位序列</a:t>
                      </a:r>
                    </a:p>
                  </a:txBody>
                  <a:tcPr marT="45724" marB="45724">
                    <a:solidFill>
                      <a:srgbClr val="92D050"/>
                    </a:solidFill>
                  </a:tcPr>
                </a:tc>
                <a:extLst>
                  <a:ext uri="{0D108BD9-81ED-4DB2-BD59-A6C34878D82A}">
                    <a16:rowId xmlns:a16="http://schemas.microsoft.com/office/drawing/2014/main" val="10000"/>
                  </a:ext>
                </a:extLst>
              </a:tr>
              <a:tr h="560387">
                <a:tc>
                  <a:txBody>
                    <a:bodyPr/>
                    <a:lstStyle/>
                    <a:p>
                      <a:r>
                        <a:rPr lang="en-US" altLang="zh-CN" sz="1800" dirty="0">
                          <a:solidFill>
                            <a:schemeClr val="tx1"/>
                          </a:solidFill>
                        </a:rPr>
                        <a:t>σ</a:t>
                      </a:r>
                      <a:r>
                        <a:rPr lang="en-US" altLang="zh-CN" sz="1800" baseline="30000" dirty="0">
                          <a:solidFill>
                            <a:schemeClr val="tx1"/>
                          </a:solidFill>
                        </a:rPr>
                        <a:t>70</a:t>
                      </a:r>
                      <a:endParaRPr lang="zh-CN" altLang="en-US" sz="1800" baseline="30000" dirty="0">
                        <a:solidFill>
                          <a:schemeClr val="tx1"/>
                        </a:solidFill>
                      </a:endParaRPr>
                    </a:p>
                  </a:txBody>
                  <a:tcPr marT="45724" marB="45724"/>
                </a:tc>
                <a:tc>
                  <a:txBody>
                    <a:bodyPr/>
                    <a:lstStyle/>
                    <a:p>
                      <a:r>
                        <a:rPr lang="zh-CN" altLang="en-US" sz="1800" dirty="0">
                          <a:solidFill>
                            <a:schemeClr val="tx1"/>
                          </a:solidFill>
                        </a:rPr>
                        <a:t>正常条件下</a:t>
                      </a:r>
                    </a:p>
                  </a:txBody>
                  <a:tcPr marT="45724" marB="45724"/>
                </a:tc>
                <a:tc>
                  <a:txBody>
                    <a:bodyPr/>
                    <a:lstStyle/>
                    <a:p>
                      <a:r>
                        <a:rPr lang="en-US" altLang="zh-CN" sz="1800" dirty="0">
                          <a:solidFill>
                            <a:schemeClr val="tx1"/>
                          </a:solidFill>
                        </a:rPr>
                        <a:t>TTGACA</a:t>
                      </a:r>
                      <a:endParaRPr lang="zh-CN" altLang="en-US" sz="1800" dirty="0">
                        <a:solidFill>
                          <a:schemeClr val="tx1"/>
                        </a:solidFill>
                      </a:endParaRPr>
                    </a:p>
                  </a:txBody>
                  <a:tcPr marT="45724" marB="45724"/>
                </a:tc>
                <a:tc>
                  <a:txBody>
                    <a:bodyPr/>
                    <a:lstStyle/>
                    <a:p>
                      <a:r>
                        <a:rPr lang="en-US" altLang="zh-CN" sz="1800" dirty="0">
                          <a:solidFill>
                            <a:schemeClr val="tx1"/>
                          </a:solidFill>
                        </a:rPr>
                        <a:t>TATAAT</a:t>
                      </a:r>
                      <a:endParaRPr lang="zh-CN" altLang="en-US" sz="1800" dirty="0">
                        <a:solidFill>
                          <a:schemeClr val="tx1"/>
                        </a:solidFill>
                      </a:endParaRPr>
                    </a:p>
                  </a:txBody>
                  <a:tcPr marT="45724" marB="45724"/>
                </a:tc>
                <a:extLst>
                  <a:ext uri="{0D108BD9-81ED-4DB2-BD59-A6C34878D82A}">
                    <a16:rowId xmlns:a16="http://schemas.microsoft.com/office/drawing/2014/main" val="10001"/>
                  </a:ext>
                </a:extLst>
              </a:tr>
              <a:tr h="56038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rPr>
                        <a:t>σ</a:t>
                      </a:r>
                      <a:r>
                        <a:rPr lang="en-US" altLang="zh-CN" sz="1800" baseline="30000" dirty="0">
                          <a:solidFill>
                            <a:schemeClr val="tx1"/>
                          </a:solidFill>
                        </a:rPr>
                        <a:t>32</a:t>
                      </a:r>
                      <a:endParaRPr lang="zh-CN" altLang="en-US" sz="1800" baseline="30000" dirty="0">
                        <a:solidFill>
                          <a:schemeClr val="tx1"/>
                        </a:solidFill>
                      </a:endParaRPr>
                    </a:p>
                  </a:txBody>
                  <a:tcPr marT="45724" marB="45724"/>
                </a:tc>
                <a:tc>
                  <a:txBody>
                    <a:bodyPr/>
                    <a:lstStyle/>
                    <a:p>
                      <a:r>
                        <a:rPr lang="zh-CN" altLang="en-US" sz="1800" dirty="0">
                          <a:solidFill>
                            <a:schemeClr val="tx1"/>
                          </a:solidFill>
                        </a:rPr>
                        <a:t>热休克</a:t>
                      </a:r>
                    </a:p>
                  </a:txBody>
                  <a:tcPr marT="45724" marB="45724"/>
                </a:tc>
                <a:tc>
                  <a:txBody>
                    <a:bodyPr/>
                    <a:lstStyle/>
                    <a:p>
                      <a:r>
                        <a:rPr lang="en-US" altLang="zh-CN" sz="1800" dirty="0">
                          <a:solidFill>
                            <a:schemeClr val="tx1"/>
                          </a:solidFill>
                        </a:rPr>
                        <a:t>CTTGAAA</a:t>
                      </a:r>
                      <a:endParaRPr lang="zh-CN" altLang="en-US" sz="1800" dirty="0">
                        <a:solidFill>
                          <a:schemeClr val="tx1"/>
                        </a:solidFill>
                      </a:endParaRPr>
                    </a:p>
                  </a:txBody>
                  <a:tcPr marT="45724" marB="45724"/>
                </a:tc>
                <a:tc>
                  <a:txBody>
                    <a:bodyPr/>
                    <a:lstStyle/>
                    <a:p>
                      <a:r>
                        <a:rPr lang="en-US" altLang="zh-CN" sz="1800" dirty="0">
                          <a:solidFill>
                            <a:schemeClr val="tx1"/>
                          </a:solidFill>
                        </a:rPr>
                        <a:t>CCCAT</a:t>
                      </a:r>
                      <a:r>
                        <a:rPr lang="en-US" altLang="zh-CN" sz="1800" dirty="0">
                          <a:solidFill>
                            <a:srgbClr val="FF0000"/>
                          </a:solidFill>
                        </a:rPr>
                        <a:t>N</a:t>
                      </a:r>
                      <a:r>
                        <a:rPr lang="en-US" altLang="zh-CN" sz="1800" dirty="0">
                          <a:solidFill>
                            <a:schemeClr val="tx1"/>
                          </a:solidFill>
                        </a:rPr>
                        <a:t>TA</a:t>
                      </a:r>
                      <a:endParaRPr lang="zh-CN" altLang="en-US" sz="1800" dirty="0">
                        <a:solidFill>
                          <a:schemeClr val="tx1"/>
                        </a:solidFill>
                      </a:endParaRPr>
                    </a:p>
                  </a:txBody>
                  <a:tcPr marT="45724" marB="45724"/>
                </a:tc>
                <a:extLst>
                  <a:ext uri="{0D108BD9-81ED-4DB2-BD59-A6C34878D82A}">
                    <a16:rowId xmlns:a16="http://schemas.microsoft.com/office/drawing/2014/main" val="10002"/>
                  </a:ext>
                </a:extLst>
              </a:tr>
              <a:tr h="56038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rPr>
                        <a:t>σ</a:t>
                      </a:r>
                      <a:r>
                        <a:rPr lang="en-US" altLang="zh-CN" sz="1800" baseline="30000" dirty="0">
                          <a:solidFill>
                            <a:schemeClr val="tx1"/>
                          </a:solidFill>
                        </a:rPr>
                        <a:t>54</a:t>
                      </a:r>
                      <a:endParaRPr lang="zh-CN" altLang="en-US" sz="1800" baseline="30000" dirty="0">
                        <a:solidFill>
                          <a:schemeClr val="tx1"/>
                        </a:solidFill>
                      </a:endParaRPr>
                    </a:p>
                  </a:txBody>
                  <a:tcPr marT="45724" marB="45724"/>
                </a:tc>
                <a:tc>
                  <a:txBody>
                    <a:bodyPr/>
                    <a:lstStyle/>
                    <a:p>
                      <a:r>
                        <a:rPr lang="zh-CN" altLang="en-US" sz="1800" dirty="0">
                          <a:solidFill>
                            <a:schemeClr val="tx1"/>
                          </a:solidFill>
                        </a:rPr>
                        <a:t>氮压力</a:t>
                      </a:r>
                    </a:p>
                  </a:txBody>
                  <a:tcPr marT="45724" marB="45724"/>
                </a:tc>
                <a:tc>
                  <a:txBody>
                    <a:bodyPr/>
                    <a:lstStyle/>
                    <a:p>
                      <a:r>
                        <a:rPr lang="en-US" altLang="zh-CN" sz="1800" dirty="0">
                          <a:solidFill>
                            <a:schemeClr val="tx1"/>
                          </a:solidFill>
                        </a:rPr>
                        <a:t>CTGGCAC</a:t>
                      </a:r>
                      <a:endParaRPr lang="zh-CN" altLang="en-US" sz="1800" dirty="0">
                        <a:solidFill>
                          <a:schemeClr val="tx1"/>
                        </a:solidFill>
                      </a:endParaRPr>
                    </a:p>
                  </a:txBody>
                  <a:tcPr marT="45724" marB="45724"/>
                </a:tc>
                <a:tc>
                  <a:txBody>
                    <a:bodyPr/>
                    <a:lstStyle/>
                    <a:p>
                      <a:r>
                        <a:rPr lang="en-US" altLang="zh-CN" sz="1800" dirty="0">
                          <a:solidFill>
                            <a:schemeClr val="tx1"/>
                          </a:solidFill>
                        </a:rPr>
                        <a:t>TTGCA</a:t>
                      </a:r>
                      <a:endParaRPr lang="zh-CN" altLang="en-US" sz="1800" dirty="0">
                        <a:solidFill>
                          <a:schemeClr val="tx1"/>
                        </a:solidFill>
                      </a:endParaRPr>
                    </a:p>
                  </a:txBody>
                  <a:tcPr marT="45724" marB="45724"/>
                </a:tc>
                <a:extLst>
                  <a:ext uri="{0D108BD9-81ED-4DB2-BD59-A6C34878D82A}">
                    <a16:rowId xmlns:a16="http://schemas.microsoft.com/office/drawing/2014/main" val="10003"/>
                  </a:ext>
                </a:extLst>
              </a:tr>
              <a:tr h="56038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rPr>
                        <a:t>σ</a:t>
                      </a:r>
                      <a:r>
                        <a:rPr lang="en-US" altLang="zh-CN" sz="1800" kern="1200" baseline="30000" dirty="0">
                          <a:solidFill>
                            <a:schemeClr val="tx1"/>
                          </a:solidFill>
                          <a:latin typeface="+mn-lt"/>
                          <a:ea typeface="+mn-ea"/>
                          <a:cs typeface="+mn-cs"/>
                        </a:rPr>
                        <a:t>28</a:t>
                      </a:r>
                      <a:endParaRPr lang="zh-CN" altLang="en-US" sz="1800" kern="1200" baseline="30000" dirty="0">
                        <a:solidFill>
                          <a:schemeClr val="tx1"/>
                        </a:solidFill>
                        <a:latin typeface="+mn-lt"/>
                        <a:ea typeface="+mn-ea"/>
                        <a:cs typeface="+mn-cs"/>
                      </a:endParaRPr>
                    </a:p>
                  </a:txBody>
                  <a:tcPr marT="45724" marB="45724"/>
                </a:tc>
                <a:tc>
                  <a:txBody>
                    <a:bodyPr/>
                    <a:lstStyle/>
                    <a:p>
                      <a:r>
                        <a:rPr lang="zh-CN" altLang="en-US" sz="1800" dirty="0">
                          <a:solidFill>
                            <a:schemeClr val="tx1"/>
                          </a:solidFill>
                        </a:rPr>
                        <a:t>鞭毛合成</a:t>
                      </a:r>
                    </a:p>
                  </a:txBody>
                  <a:tcPr marT="45724" marB="45724"/>
                </a:tc>
                <a:tc>
                  <a:txBody>
                    <a:bodyPr/>
                    <a:lstStyle/>
                    <a:p>
                      <a:r>
                        <a:rPr lang="en-US" altLang="zh-CN" sz="1800" dirty="0">
                          <a:solidFill>
                            <a:schemeClr val="tx1"/>
                          </a:solidFill>
                        </a:rPr>
                        <a:t>CTAAA</a:t>
                      </a:r>
                      <a:endParaRPr lang="zh-CN" altLang="en-US" sz="1800" dirty="0">
                        <a:solidFill>
                          <a:schemeClr val="tx1"/>
                        </a:solidFill>
                      </a:endParaRPr>
                    </a:p>
                  </a:txBody>
                  <a:tcPr marT="45724" marB="45724"/>
                </a:tc>
                <a:tc>
                  <a:txBody>
                    <a:bodyPr/>
                    <a:lstStyle/>
                    <a:p>
                      <a:r>
                        <a:rPr lang="en-US" altLang="zh-CN" sz="1800" dirty="0">
                          <a:solidFill>
                            <a:schemeClr val="tx1"/>
                          </a:solidFill>
                        </a:rPr>
                        <a:t>GCCGATAA</a:t>
                      </a:r>
                      <a:endParaRPr lang="zh-CN" altLang="en-US" sz="1800" dirty="0">
                        <a:solidFill>
                          <a:schemeClr val="tx1"/>
                        </a:solidFill>
                      </a:endParaRPr>
                    </a:p>
                  </a:txBody>
                  <a:tcPr marT="45724" marB="45724"/>
                </a:tc>
                <a:extLst>
                  <a:ext uri="{0D108BD9-81ED-4DB2-BD59-A6C34878D82A}">
                    <a16:rowId xmlns:a16="http://schemas.microsoft.com/office/drawing/2014/main" val="10004"/>
                  </a:ext>
                </a:extLst>
              </a:tr>
            </a:tbl>
          </a:graphicData>
        </a:graphic>
      </p:graphicFrame>
      <p:cxnSp>
        <p:nvCxnSpPr>
          <p:cNvPr id="8" name="直接连接符 7"/>
          <p:cNvCxnSpPr/>
          <p:nvPr/>
        </p:nvCxnSpPr>
        <p:spPr>
          <a:xfrm>
            <a:off x="2928938" y="1785938"/>
            <a:ext cx="1357312" cy="1587"/>
          </a:xfrm>
          <a:prstGeom prst="line">
            <a:avLst/>
          </a:prstGeom>
          <a:ln w="25400">
            <a:solidFill>
              <a:srgbClr val="FF0000"/>
            </a:solidFill>
          </a:ln>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flipV="1">
            <a:off x="7643813" y="1785938"/>
            <a:ext cx="928687" cy="0"/>
          </a:xfrm>
          <a:prstGeom prst="line">
            <a:avLst/>
          </a:prstGeom>
          <a:ln w="25400">
            <a:solidFill>
              <a:srgbClr val="FF0000"/>
            </a:solidFill>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flipV="1">
            <a:off x="857250" y="2143125"/>
            <a:ext cx="571500" cy="0"/>
          </a:xfrm>
          <a:prstGeom prst="line">
            <a:avLst/>
          </a:prstGeom>
          <a:ln w="25400">
            <a:solidFill>
              <a:srgbClr val="FF0000"/>
            </a:solidFill>
          </a:ln>
        </p:spPr>
        <p:style>
          <a:lnRef idx="1">
            <a:schemeClr val="dk1"/>
          </a:lnRef>
          <a:fillRef idx="0">
            <a:schemeClr val="dk1"/>
          </a:fillRef>
          <a:effectRef idx="0">
            <a:schemeClr val="dk1"/>
          </a:effectRef>
          <a:fontRef idx="minor">
            <a:schemeClr val="tx1"/>
          </a:fontRef>
        </p:style>
      </p:cxnSp>
      <p:sp>
        <p:nvSpPr>
          <p:cNvPr id="21" name="TextBox 20"/>
          <p:cNvSpPr txBox="1">
            <a:spLocks noChangeArrowheads="1"/>
          </p:cNvSpPr>
          <p:nvPr/>
        </p:nvSpPr>
        <p:spPr bwMode="auto">
          <a:xfrm>
            <a:off x="8215313" y="4286250"/>
            <a:ext cx="9286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3600">
                <a:solidFill>
                  <a:srgbClr val="FF0000"/>
                </a:solidFill>
                <a:latin typeface="Arial" pitchFamily="34" charset="0"/>
                <a:ea typeface="宋体" pitchFamily="2" charset="-122"/>
              </a:rPr>
              <a:t>√</a:t>
            </a:r>
          </a:p>
        </p:txBody>
      </p:sp>
      <p:sp>
        <p:nvSpPr>
          <p:cNvPr id="22" name="乘号 21"/>
          <p:cNvSpPr/>
          <p:nvPr/>
        </p:nvSpPr>
        <p:spPr>
          <a:xfrm>
            <a:off x="8143875" y="3714750"/>
            <a:ext cx="642938" cy="571500"/>
          </a:xfrm>
          <a:prstGeom prst="mathMultiply">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TextBox 23"/>
          <p:cNvSpPr txBox="1">
            <a:spLocks noChangeArrowheads="1"/>
          </p:cNvSpPr>
          <p:nvPr/>
        </p:nvSpPr>
        <p:spPr bwMode="auto">
          <a:xfrm>
            <a:off x="8286750" y="4929188"/>
            <a:ext cx="714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2400">
                <a:solidFill>
                  <a:srgbClr val="FF0000"/>
                </a:solidFill>
                <a:latin typeface="Arial" pitchFamily="34" charset="0"/>
                <a:ea typeface="宋体" pitchFamily="2" charset="-122"/>
              </a:rPr>
              <a:t>…</a:t>
            </a:r>
            <a:endParaRPr lang="zh-CN" altLang="en-US" sz="2400">
              <a:solidFill>
                <a:srgbClr val="FF0000"/>
              </a:solidFill>
              <a:latin typeface="Arial" pitchFamily="34" charset="0"/>
              <a:ea typeface="宋体" pitchFamily="2" charset="-122"/>
            </a:endParaRPr>
          </a:p>
        </p:txBody>
      </p:sp>
      <p:sp>
        <p:nvSpPr>
          <p:cNvPr id="25" name="TextBox 24"/>
          <p:cNvSpPr txBox="1">
            <a:spLocks noChangeArrowheads="1"/>
          </p:cNvSpPr>
          <p:nvPr/>
        </p:nvSpPr>
        <p:spPr bwMode="auto">
          <a:xfrm>
            <a:off x="8286750" y="5500688"/>
            <a:ext cx="714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2400">
                <a:solidFill>
                  <a:srgbClr val="FF0000"/>
                </a:solidFill>
                <a:latin typeface="Arial" pitchFamily="34" charset="0"/>
                <a:ea typeface="宋体" pitchFamily="2" charset="-122"/>
              </a:rPr>
              <a:t>…</a:t>
            </a:r>
            <a:endParaRPr lang="zh-CN" altLang="en-US" sz="2400">
              <a:solidFill>
                <a:srgbClr val="FF0000"/>
              </a:solidFill>
              <a:latin typeface="Arial" pitchFamily="34" charset="0"/>
              <a:ea typeface="宋体" pitchFamily="2" charset="-122"/>
            </a:endParaRPr>
          </a:p>
        </p:txBody>
      </p:sp>
    </p:spTree>
    <p:extLst>
      <p:ext uri="{BB962C8B-B14F-4D97-AF65-F5344CB8AC3E}">
        <p14:creationId xmlns:p14="http://schemas.microsoft.com/office/powerpoint/2010/main" val="37740548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strips(downRight)">
                                      <p:cBhvr>
                                        <p:cTn id="12" dur="500"/>
                                        <p:tgtEl>
                                          <p:spTgt spid="11"/>
                                        </p:tgtEl>
                                      </p:cBhvr>
                                    </p:animEffect>
                                  </p:childTnLst>
                                </p:cTn>
                              </p:par>
                            </p:childTnLst>
                          </p:cTn>
                        </p:par>
                        <p:par>
                          <p:cTn id="13" fill="hold" nodeType="afterGroup">
                            <p:stCondLst>
                              <p:cond delay="500"/>
                            </p:stCondLst>
                            <p:childTnLst>
                              <p:par>
                                <p:cTn id="14" presetID="18" presetClass="entr" presetSubtype="6"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strips(downRight)">
                                      <p:cBhvr>
                                        <p:cTn id="16" dur="500"/>
                                        <p:tgtEl>
                                          <p:spTgt spid="1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ox(in)">
                                      <p:cBhvr>
                                        <p:cTn id="21" dur="500"/>
                                        <p:tgtEl>
                                          <p:spTgt spid="2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linds(horizontal)">
                                      <p:cBhvr>
                                        <p:cTn id="26" dur="500"/>
                                        <p:tgtEl>
                                          <p:spTgt spid="2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blinds(horizontal)">
                                      <p:cBhvr>
                                        <p:cTn id="2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内容占位符 1"/>
          <p:cNvSpPr>
            <a:spLocks noGrp="1"/>
          </p:cNvSpPr>
          <p:nvPr>
            <p:ph idx="1"/>
          </p:nvPr>
        </p:nvSpPr>
        <p:spPr>
          <a:xfrm>
            <a:off x="428625" y="642938"/>
            <a:ext cx="8229600" cy="5286375"/>
          </a:xfrm>
        </p:spPr>
        <p:txBody>
          <a:bodyPr/>
          <a:lstStyle/>
          <a:p>
            <a:pPr eaLnBrk="1" hangingPunct="1"/>
            <a:r>
              <a:rPr lang="en-US" altLang="zh-CN" sz="2400">
                <a:sym typeface="Wingdings" pitchFamily="2" charset="2"/>
              </a:rPr>
              <a:t>  </a:t>
            </a:r>
            <a:r>
              <a:rPr lang="en-US" altLang="zh-CN" sz="2400">
                <a:latin typeface="宋体" pitchFamily="2" charset="-122"/>
                <a:ea typeface="宋体" pitchFamily="2" charset="-122"/>
                <a:sym typeface="Wingdings" pitchFamily="2" charset="2"/>
              </a:rPr>
              <a:t>6.3 </a:t>
            </a:r>
            <a:r>
              <a:rPr lang="zh-CN" altLang="en-US" sz="2400">
                <a:latin typeface="宋体" pitchFamily="2" charset="-122"/>
                <a:ea typeface="宋体" pitchFamily="2" charset="-122"/>
                <a:sym typeface="Wingdings" pitchFamily="2" charset="2"/>
              </a:rPr>
              <a:t>提出几个不同的实验方法来产生序列数据，从而将图</a:t>
            </a:r>
            <a:r>
              <a:rPr lang="en-US" altLang="zh-CN" sz="2400">
                <a:latin typeface="宋体" pitchFamily="2" charset="-122"/>
                <a:ea typeface="宋体" pitchFamily="2" charset="-122"/>
                <a:sym typeface="Wingdings" pitchFamily="2" charset="2"/>
              </a:rPr>
              <a:t>6.1</a:t>
            </a:r>
            <a:r>
              <a:rPr lang="zh-CN" altLang="en-US" sz="2400">
                <a:latin typeface="宋体" pitchFamily="2" charset="-122"/>
                <a:ea typeface="宋体" pitchFamily="2" charset="-122"/>
                <a:sym typeface="Wingdings" pitchFamily="2" charset="2"/>
              </a:rPr>
              <a:t>所示的两个重叠群连接成一个更长的重叠群。</a:t>
            </a:r>
            <a:endParaRPr lang="en-US" altLang="zh-CN" sz="2400">
              <a:latin typeface="宋体" pitchFamily="2" charset="-122"/>
              <a:ea typeface="宋体" pitchFamily="2" charset="-122"/>
              <a:sym typeface="Wingdings" pitchFamily="2" charset="2"/>
            </a:endParaRPr>
          </a:p>
          <a:p>
            <a:pPr eaLnBrk="1" hangingPunct="1"/>
            <a:endParaRPr lang="en-US" altLang="zh-CN" sz="2400">
              <a:latin typeface="宋体" pitchFamily="2" charset="-122"/>
              <a:ea typeface="宋体" pitchFamily="2" charset="-122"/>
              <a:sym typeface="Wingdings" pitchFamily="2" charset="2"/>
            </a:endParaRPr>
          </a:p>
          <a:p>
            <a:pPr eaLnBrk="1" hangingPunct="1"/>
            <a:endParaRPr lang="en-US" altLang="zh-CN" sz="2400">
              <a:latin typeface="宋体" pitchFamily="2" charset="-122"/>
              <a:ea typeface="宋体" pitchFamily="2" charset="-122"/>
              <a:sym typeface="Wingdings" pitchFamily="2" charset="2"/>
            </a:endParaRPr>
          </a:p>
          <a:p>
            <a:pPr eaLnBrk="1" hangingPunct="1"/>
            <a:endParaRPr lang="en-US" altLang="zh-CN" sz="2400">
              <a:latin typeface="宋体" pitchFamily="2" charset="-122"/>
              <a:ea typeface="宋体" pitchFamily="2" charset="-122"/>
              <a:sym typeface="Wingdings" pitchFamily="2" charset="2"/>
            </a:endParaRPr>
          </a:p>
          <a:p>
            <a:pPr eaLnBrk="1" hangingPunct="1"/>
            <a:endParaRPr lang="en-US" altLang="zh-CN" sz="2400">
              <a:latin typeface="宋体" pitchFamily="2" charset="-122"/>
              <a:ea typeface="宋体" pitchFamily="2" charset="-122"/>
              <a:sym typeface="Wingdings" pitchFamily="2" charset="2"/>
            </a:endParaRPr>
          </a:p>
          <a:p>
            <a:pPr eaLnBrk="1" hangingPunct="1"/>
            <a:endParaRPr lang="en-US" altLang="zh-CN" sz="2400">
              <a:latin typeface="宋体" pitchFamily="2" charset="-122"/>
              <a:ea typeface="宋体" pitchFamily="2" charset="-122"/>
              <a:sym typeface="Wingdings" pitchFamily="2" charset="2"/>
            </a:endParaRPr>
          </a:p>
          <a:p>
            <a:pPr eaLnBrk="1" hangingPunct="1">
              <a:buFont typeface="Wingdings 3" pitchFamily="18" charset="2"/>
              <a:buNone/>
            </a:pPr>
            <a:r>
              <a:rPr lang="en-US" altLang="zh-CN" sz="2400">
                <a:latin typeface="宋体" pitchFamily="2" charset="-122"/>
                <a:ea typeface="宋体" pitchFamily="2" charset="-122"/>
              </a:rPr>
              <a:t>    </a:t>
            </a:r>
            <a:r>
              <a:rPr lang="zh-CN" altLang="en-US" sz="2400">
                <a:solidFill>
                  <a:srgbClr val="003399"/>
                </a:solidFill>
                <a:latin typeface="宋体" pitchFamily="2" charset="-122"/>
                <a:ea typeface="宋体" pitchFamily="2" charset="-122"/>
              </a:rPr>
              <a:t>（</a:t>
            </a:r>
            <a:r>
              <a:rPr lang="en-US" altLang="zh-CN" sz="2400">
                <a:solidFill>
                  <a:srgbClr val="003399"/>
                </a:solidFill>
                <a:latin typeface="宋体" pitchFamily="2" charset="-122"/>
                <a:ea typeface="宋体" pitchFamily="2" charset="-122"/>
              </a:rPr>
              <a:t>1</a:t>
            </a:r>
            <a:r>
              <a:rPr lang="zh-CN" altLang="en-US" sz="2400">
                <a:solidFill>
                  <a:srgbClr val="003399"/>
                </a:solidFill>
                <a:latin typeface="宋体" pitchFamily="2" charset="-122"/>
                <a:ea typeface="宋体" pitchFamily="2" charset="-122"/>
              </a:rPr>
              <a:t>）根据间隔两侧的序列设计引物，再用</a:t>
            </a:r>
            <a:r>
              <a:rPr lang="en-US" altLang="zh-CN" sz="2400">
                <a:solidFill>
                  <a:srgbClr val="003399"/>
                </a:solidFill>
                <a:latin typeface="宋体" pitchFamily="2" charset="-122"/>
                <a:ea typeface="宋体" pitchFamily="2" charset="-122"/>
              </a:rPr>
              <a:t>PCR</a:t>
            </a:r>
            <a:r>
              <a:rPr lang="zh-CN" altLang="en-US" sz="2400">
                <a:solidFill>
                  <a:srgbClr val="003399"/>
                </a:solidFill>
                <a:latin typeface="宋体" pitchFamily="2" charset="-122"/>
                <a:ea typeface="宋体" pitchFamily="2" charset="-122"/>
              </a:rPr>
              <a:t>扩增，然后克隆引物间的序列；</a:t>
            </a:r>
            <a:endParaRPr lang="en-US" altLang="zh-CN" sz="2400">
              <a:solidFill>
                <a:srgbClr val="003399"/>
              </a:solidFill>
              <a:latin typeface="宋体" pitchFamily="2" charset="-122"/>
              <a:ea typeface="宋体" pitchFamily="2" charset="-122"/>
            </a:endParaRPr>
          </a:p>
          <a:p>
            <a:pPr eaLnBrk="1" hangingPunct="1">
              <a:buFont typeface="Wingdings 3" pitchFamily="18" charset="2"/>
              <a:buNone/>
            </a:pPr>
            <a:r>
              <a:rPr lang="en-US" altLang="zh-CN" sz="2400">
                <a:solidFill>
                  <a:srgbClr val="003399"/>
                </a:solidFill>
                <a:latin typeface="宋体" pitchFamily="2" charset="-122"/>
                <a:ea typeface="宋体" pitchFamily="2" charset="-122"/>
              </a:rPr>
              <a:t>    </a:t>
            </a:r>
            <a:r>
              <a:rPr lang="zh-CN" altLang="en-US" sz="2400">
                <a:solidFill>
                  <a:srgbClr val="003399"/>
                </a:solidFill>
                <a:latin typeface="宋体" pitchFamily="2" charset="-122"/>
                <a:ea typeface="宋体" pitchFamily="2" charset="-122"/>
              </a:rPr>
              <a:t>（</a:t>
            </a:r>
            <a:r>
              <a:rPr lang="en-US" altLang="zh-CN" sz="2400">
                <a:solidFill>
                  <a:srgbClr val="003399"/>
                </a:solidFill>
                <a:latin typeface="宋体" pitchFamily="2" charset="-122"/>
                <a:ea typeface="宋体" pitchFamily="2" charset="-122"/>
              </a:rPr>
              <a:t>2</a:t>
            </a:r>
            <a:r>
              <a:rPr lang="zh-CN" altLang="en-US" sz="2400">
                <a:solidFill>
                  <a:srgbClr val="003399"/>
                </a:solidFill>
                <a:latin typeface="宋体" pitchFamily="2" charset="-122"/>
                <a:ea typeface="宋体" pitchFamily="2" charset="-122"/>
              </a:rPr>
              <a:t>）任意选择一个侧翼序列的克隆，利用其两端的序列搜索文库，找到连接间隔区的新克隆；</a:t>
            </a:r>
            <a:endParaRPr lang="en-US" altLang="zh-CN" sz="2400">
              <a:solidFill>
                <a:srgbClr val="003399"/>
              </a:solidFill>
              <a:latin typeface="宋体" pitchFamily="2" charset="-122"/>
              <a:ea typeface="宋体" pitchFamily="2" charset="-122"/>
            </a:endParaRPr>
          </a:p>
          <a:p>
            <a:pPr eaLnBrk="1" hangingPunct="1">
              <a:buFont typeface="Wingdings 3" pitchFamily="18" charset="2"/>
              <a:buNone/>
            </a:pPr>
            <a:r>
              <a:rPr lang="en-US" altLang="zh-CN" sz="2400">
                <a:solidFill>
                  <a:srgbClr val="003399"/>
                </a:solidFill>
                <a:latin typeface="宋体" pitchFamily="2" charset="-122"/>
                <a:ea typeface="宋体" pitchFamily="2" charset="-122"/>
              </a:rPr>
              <a:t>    </a:t>
            </a:r>
            <a:r>
              <a:rPr lang="zh-CN" altLang="en-US" sz="2400">
                <a:solidFill>
                  <a:srgbClr val="003399"/>
                </a:solidFill>
                <a:latin typeface="宋体" pitchFamily="2" charset="-122"/>
                <a:ea typeface="宋体" pitchFamily="2" charset="-122"/>
              </a:rPr>
              <a:t>（</a:t>
            </a:r>
            <a:r>
              <a:rPr lang="en-US" altLang="zh-CN" sz="2400">
                <a:solidFill>
                  <a:srgbClr val="003399"/>
                </a:solidFill>
                <a:latin typeface="宋体" pitchFamily="2" charset="-122"/>
                <a:ea typeface="宋体" pitchFamily="2" charset="-122"/>
              </a:rPr>
              <a:t>3</a:t>
            </a:r>
            <a:r>
              <a:rPr lang="zh-CN" altLang="en-US" sz="2400">
                <a:solidFill>
                  <a:srgbClr val="003399"/>
                </a:solidFill>
                <a:latin typeface="宋体" pitchFamily="2" charset="-122"/>
                <a:ea typeface="宋体" pitchFamily="2" charset="-122"/>
              </a:rPr>
              <a:t>）对额外的克隆随机测序，找到所需的序列信息，该方法效率低下。</a:t>
            </a:r>
          </a:p>
        </p:txBody>
      </p:sp>
      <p:grpSp>
        <p:nvGrpSpPr>
          <p:cNvPr id="15363" name="组合 19"/>
          <p:cNvGrpSpPr>
            <a:grpSpLocks/>
          </p:cNvGrpSpPr>
          <p:nvPr/>
        </p:nvGrpSpPr>
        <p:grpSpPr bwMode="auto">
          <a:xfrm>
            <a:off x="1857375" y="1571625"/>
            <a:ext cx="5391150" cy="1857375"/>
            <a:chOff x="1928794" y="1000108"/>
            <a:chExt cx="5391150" cy="2266950"/>
          </a:xfrm>
        </p:grpSpPr>
        <p:grpSp>
          <p:nvGrpSpPr>
            <p:cNvPr id="15364" name="组合 18"/>
            <p:cNvGrpSpPr>
              <a:grpSpLocks/>
            </p:cNvGrpSpPr>
            <p:nvPr/>
          </p:nvGrpSpPr>
          <p:grpSpPr bwMode="auto">
            <a:xfrm>
              <a:off x="1928794" y="1000108"/>
              <a:ext cx="5391150" cy="2266950"/>
              <a:chOff x="1928813" y="1071563"/>
              <a:chExt cx="5391150" cy="2266950"/>
            </a:xfrm>
          </p:grpSpPr>
          <p:grpSp>
            <p:nvGrpSpPr>
              <p:cNvPr id="15366" name="组合 17"/>
              <p:cNvGrpSpPr>
                <a:grpSpLocks/>
              </p:cNvGrpSpPr>
              <p:nvPr/>
            </p:nvGrpSpPr>
            <p:grpSpPr bwMode="auto">
              <a:xfrm>
                <a:off x="1928813" y="1071563"/>
                <a:ext cx="5391150" cy="2266950"/>
                <a:chOff x="1928813" y="1071563"/>
                <a:chExt cx="5391150" cy="2266950"/>
              </a:xfrm>
            </p:grpSpPr>
            <p:pic>
              <p:nvPicPr>
                <p:cNvPr id="153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813" y="1071563"/>
                  <a:ext cx="539115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4"/>
                <p:cNvCxnSpPr/>
                <p:nvPr/>
              </p:nvCxnSpPr>
              <p:spPr>
                <a:xfrm rot="5400000">
                  <a:off x="2358150" y="1927174"/>
                  <a:ext cx="1143163" cy="1588"/>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5400000">
                  <a:off x="3215400" y="1927174"/>
                  <a:ext cx="1143163" cy="1588"/>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5400000">
                  <a:off x="4965745" y="1963018"/>
                  <a:ext cx="1071474" cy="1588"/>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5400000">
                  <a:off x="4501275" y="1927174"/>
                  <a:ext cx="1143163" cy="1588"/>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5400000">
                  <a:off x="6001463" y="1927173"/>
                  <a:ext cx="1143163" cy="1587"/>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5400000">
                  <a:off x="6358650" y="1927174"/>
                  <a:ext cx="1143163" cy="1588"/>
                </a:xfrm>
                <a:prstGeom prst="line">
                  <a:avLst/>
                </a:prstGeom>
                <a:ln>
                  <a:prstDash val="sysDot"/>
                </a:ln>
              </p:spPr>
              <p:style>
                <a:lnRef idx="1">
                  <a:schemeClr val="dk1"/>
                </a:lnRef>
                <a:fillRef idx="0">
                  <a:schemeClr val="dk1"/>
                </a:fillRef>
                <a:effectRef idx="0">
                  <a:schemeClr val="dk1"/>
                </a:effectRef>
                <a:fontRef idx="minor">
                  <a:schemeClr val="tx1"/>
                </a:fontRef>
              </p:style>
            </p:cxnSp>
          </p:grpSp>
          <p:sp>
            <p:nvSpPr>
              <p:cNvPr id="9" name="流程图: 联系 8"/>
              <p:cNvSpPr/>
              <p:nvPr/>
            </p:nvSpPr>
            <p:spPr>
              <a:xfrm>
                <a:off x="6929438" y="1356386"/>
                <a:ext cx="46038" cy="46502"/>
              </a:xfrm>
              <a:prstGeom prst="flowChartConnector">
                <a:avLst/>
              </a:prstGeom>
              <a:solidFill>
                <a:schemeClr val="tx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grpSp>
        <p:sp>
          <p:nvSpPr>
            <p:cNvPr id="7" name="左大括号 6"/>
            <p:cNvSpPr/>
            <p:nvPr/>
          </p:nvSpPr>
          <p:spPr>
            <a:xfrm>
              <a:off x="2357419" y="1500000"/>
              <a:ext cx="142875" cy="858342"/>
            </a:xfrm>
            <a:prstGeom prst="leftBrace">
              <a:avLst/>
            </a:prstGeom>
          </p:spPr>
          <p:style>
            <a:lnRef idx="1">
              <a:schemeClr val="dk1"/>
            </a:lnRef>
            <a:fillRef idx="0">
              <a:schemeClr val="dk1"/>
            </a:fillRef>
            <a:effectRef idx="0">
              <a:schemeClr val="dk1"/>
            </a:effectRef>
            <a:fontRef idx="minor">
              <a:schemeClr val="tx1"/>
            </a:fontRef>
          </p:style>
          <p:txBody>
            <a:bodyPr anchor="ctr"/>
            <a:lstStyle/>
            <a:p>
              <a:pPr algn="ctr">
                <a:defRPr/>
              </a:pPr>
              <a:endParaRPr lang="zh-CN" altLang="en-US"/>
            </a:p>
          </p:txBody>
        </p:sp>
      </p:grpSp>
    </p:spTree>
    <p:extLst>
      <p:ext uri="{BB962C8B-B14F-4D97-AF65-F5344CB8AC3E}">
        <p14:creationId xmlns:p14="http://schemas.microsoft.com/office/powerpoint/2010/main" val="35591034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1922">
                                            <p:txEl>
                                              <p:pRg st="6" end="6"/>
                                            </p:txEl>
                                          </p:spTgt>
                                        </p:tgtEl>
                                        <p:attrNameLst>
                                          <p:attrName>style.visibility</p:attrName>
                                        </p:attrNameLst>
                                      </p:cBhvr>
                                      <p:to>
                                        <p:strVal val="visible"/>
                                      </p:to>
                                    </p:set>
                                    <p:animEffect transition="in" filter="checkerboard(across)">
                                      <p:cBhvr>
                                        <p:cTn id="7" dur="500"/>
                                        <p:tgtEl>
                                          <p:spTgt spid="81922">
                                            <p:txEl>
                                              <p:pRg st="6" end="6"/>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81922">
                                            <p:txEl>
                                              <p:pRg st="7" end="7"/>
                                            </p:txEl>
                                          </p:spTgt>
                                        </p:tgtEl>
                                        <p:attrNameLst>
                                          <p:attrName>style.visibility</p:attrName>
                                        </p:attrNameLst>
                                      </p:cBhvr>
                                      <p:to>
                                        <p:strVal val="visible"/>
                                      </p:to>
                                    </p:set>
                                    <p:animEffect transition="in" filter="checkerboard(across)">
                                      <p:cBhvr>
                                        <p:cTn id="10" dur="500"/>
                                        <p:tgtEl>
                                          <p:spTgt spid="81922">
                                            <p:txEl>
                                              <p:pRg st="7" end="7"/>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81922">
                                            <p:txEl>
                                              <p:pRg st="8" end="8"/>
                                            </p:txEl>
                                          </p:spTgt>
                                        </p:tgtEl>
                                        <p:attrNameLst>
                                          <p:attrName>style.visibility</p:attrName>
                                        </p:attrNameLst>
                                      </p:cBhvr>
                                      <p:to>
                                        <p:strVal val="visible"/>
                                      </p:to>
                                    </p:set>
                                    <p:animEffect transition="in" filter="checkerboard(across)">
                                      <p:cBhvr>
                                        <p:cTn id="13" dur="500"/>
                                        <p:tgtEl>
                                          <p:spTgt spid="8192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1"/>
          <p:cNvSpPr>
            <a:spLocks noGrp="1"/>
          </p:cNvSpPr>
          <p:nvPr>
            <p:ph idx="1"/>
          </p:nvPr>
        </p:nvSpPr>
        <p:spPr>
          <a:xfrm>
            <a:off x="395288" y="620713"/>
            <a:ext cx="8229600" cy="5286375"/>
          </a:xfrm>
        </p:spPr>
        <p:txBody>
          <a:bodyPr/>
          <a:lstStyle/>
          <a:p>
            <a:pPr eaLnBrk="1" hangingPunct="1"/>
            <a:r>
              <a:rPr lang="en-US" altLang="zh-CN" sz="2400">
                <a:sym typeface="Wingdings" pitchFamily="2" charset="2"/>
              </a:rPr>
              <a:t>  </a:t>
            </a:r>
            <a:r>
              <a:rPr lang="en-US" altLang="zh-CN" sz="2400">
                <a:latin typeface="Arial" pitchFamily="34" charset="0"/>
                <a:ea typeface="宋体" pitchFamily="2" charset="-122"/>
                <a:cs typeface="Arial" pitchFamily="34" charset="0"/>
                <a:sym typeface="Wingdings" pitchFamily="2" charset="2"/>
              </a:rPr>
              <a:t>6.6  </a:t>
            </a:r>
            <a:r>
              <a:rPr lang="zh-CN" altLang="en-US" sz="2400">
                <a:latin typeface="Arial" pitchFamily="34" charset="0"/>
                <a:ea typeface="宋体" pitchFamily="2" charset="-122"/>
                <a:cs typeface="Arial" pitchFamily="34" charset="0"/>
                <a:sym typeface="Wingdings" pitchFamily="2" charset="2"/>
              </a:rPr>
              <a:t>假设所有的密码子和核苷酸都以相同的概率出现，那么不包含终止密码子的由</a:t>
            </a:r>
            <a:r>
              <a:rPr lang="en-US" altLang="zh-CN" sz="2400">
                <a:latin typeface="Arial" pitchFamily="34" charset="0"/>
                <a:ea typeface="宋体" pitchFamily="2" charset="-122"/>
                <a:cs typeface="Arial" pitchFamily="34" charset="0"/>
                <a:sym typeface="Wingdings" pitchFamily="2" charset="2"/>
              </a:rPr>
              <a:t>316</a:t>
            </a:r>
            <a:r>
              <a:rPr lang="zh-CN" altLang="en-US" sz="2400">
                <a:latin typeface="Arial" pitchFamily="34" charset="0"/>
                <a:ea typeface="宋体" pitchFamily="2" charset="-122"/>
                <a:cs typeface="Arial" pitchFamily="34" charset="0"/>
                <a:sym typeface="Wingdings" pitchFamily="2" charset="2"/>
              </a:rPr>
              <a:t>个密码子组成的串随机出现的概率是多少？统计显著性为</a:t>
            </a:r>
            <a:r>
              <a:rPr lang="en-US" altLang="zh-CN" sz="2400">
                <a:latin typeface="Arial" pitchFamily="34" charset="0"/>
                <a:ea typeface="宋体" pitchFamily="2" charset="-122"/>
                <a:cs typeface="Arial" pitchFamily="34" charset="0"/>
                <a:sym typeface="Wingdings" pitchFamily="2" charset="2"/>
              </a:rPr>
              <a:t>1%</a:t>
            </a:r>
            <a:r>
              <a:rPr lang="zh-CN" altLang="en-US" sz="2400">
                <a:latin typeface="Arial" pitchFamily="34" charset="0"/>
                <a:ea typeface="宋体" pitchFamily="2" charset="-122"/>
                <a:cs typeface="Arial" pitchFamily="34" charset="0"/>
                <a:sym typeface="Wingdings" pitchFamily="2" charset="2"/>
              </a:rPr>
              <a:t>的</a:t>
            </a:r>
            <a:r>
              <a:rPr lang="en-US" altLang="zh-CN" sz="2400">
                <a:latin typeface="Arial" pitchFamily="34" charset="0"/>
                <a:ea typeface="宋体" pitchFamily="2" charset="-122"/>
                <a:cs typeface="Arial" pitchFamily="34" charset="0"/>
                <a:sym typeface="Wingdings" pitchFamily="2" charset="2"/>
              </a:rPr>
              <a:t>ORF</a:t>
            </a:r>
            <a:r>
              <a:rPr lang="zh-CN" altLang="en-US" sz="2400">
                <a:latin typeface="Arial" pitchFamily="34" charset="0"/>
                <a:ea typeface="宋体" pitchFamily="2" charset="-122"/>
                <a:cs typeface="Arial" pitchFamily="34" charset="0"/>
                <a:sym typeface="Wingdings" pitchFamily="2" charset="2"/>
              </a:rPr>
              <a:t>长度为多少？</a:t>
            </a:r>
            <a:endParaRPr lang="en-US" altLang="zh-CN" sz="2400">
              <a:latin typeface="Arial" pitchFamily="34" charset="0"/>
              <a:ea typeface="宋体" pitchFamily="2" charset="-122"/>
              <a:cs typeface="Arial" pitchFamily="34" charset="0"/>
              <a:sym typeface="Wingdings" pitchFamily="2" charset="2"/>
            </a:endParaRPr>
          </a:p>
          <a:p>
            <a:pPr eaLnBrk="1" hangingPunct="1"/>
            <a:endParaRPr lang="en-US" altLang="zh-CN" sz="2400">
              <a:latin typeface="Arial" pitchFamily="34" charset="0"/>
              <a:ea typeface="宋体" pitchFamily="2" charset="-122"/>
              <a:cs typeface="Arial" pitchFamily="34" charset="0"/>
              <a:sym typeface="Wingdings" pitchFamily="2" charset="2"/>
            </a:endParaRPr>
          </a:p>
          <a:p>
            <a:pPr eaLnBrk="1" hangingPunct="1"/>
            <a:r>
              <a:rPr lang="zh-CN" altLang="en-US" sz="2400">
                <a:solidFill>
                  <a:srgbClr val="003399"/>
                </a:solidFill>
                <a:latin typeface="Arial" pitchFamily="34" charset="0"/>
                <a:ea typeface="宋体" pitchFamily="2" charset="-122"/>
                <a:cs typeface="Arial" pitchFamily="34" charset="0"/>
                <a:sym typeface="Wingdings" pitchFamily="2" charset="2"/>
              </a:rPr>
              <a:t>有四种核苷酸组成的密码子一共有</a:t>
            </a:r>
            <a:r>
              <a:rPr lang="en-US" altLang="zh-CN" sz="2400">
                <a:solidFill>
                  <a:srgbClr val="003399"/>
                </a:solidFill>
                <a:latin typeface="Arial" pitchFamily="34" charset="0"/>
                <a:ea typeface="宋体" pitchFamily="2" charset="-122"/>
                <a:cs typeface="Arial" pitchFamily="34" charset="0"/>
                <a:sym typeface="Wingdings" pitchFamily="2" charset="2"/>
              </a:rPr>
              <a:t>64</a:t>
            </a:r>
            <a:r>
              <a:rPr lang="zh-CN" altLang="en-US" sz="2400">
                <a:solidFill>
                  <a:srgbClr val="003399"/>
                </a:solidFill>
                <a:latin typeface="Arial" pitchFamily="34" charset="0"/>
                <a:ea typeface="宋体" pitchFamily="2" charset="-122"/>
                <a:cs typeface="Arial" pitchFamily="34" charset="0"/>
                <a:sym typeface="Wingdings" pitchFamily="2" charset="2"/>
              </a:rPr>
              <a:t>个，其中有</a:t>
            </a:r>
            <a:r>
              <a:rPr lang="en-US" altLang="zh-CN" sz="2400">
                <a:solidFill>
                  <a:srgbClr val="003399"/>
                </a:solidFill>
                <a:latin typeface="Arial" pitchFamily="34" charset="0"/>
                <a:ea typeface="宋体" pitchFamily="2" charset="-122"/>
                <a:cs typeface="Arial" pitchFamily="34" charset="0"/>
                <a:sym typeface="Wingdings" pitchFamily="2" charset="2"/>
              </a:rPr>
              <a:t>3</a:t>
            </a:r>
            <a:r>
              <a:rPr lang="zh-CN" altLang="en-US" sz="2400">
                <a:solidFill>
                  <a:srgbClr val="003399"/>
                </a:solidFill>
                <a:latin typeface="Arial" pitchFamily="34" charset="0"/>
                <a:ea typeface="宋体" pitchFamily="2" charset="-122"/>
                <a:cs typeface="Arial" pitchFamily="34" charset="0"/>
                <a:sym typeface="Wingdings" pitchFamily="2" charset="2"/>
              </a:rPr>
              <a:t>个是终止子。（</a:t>
            </a:r>
            <a:r>
              <a:rPr lang="en-US" altLang="zh-CN" sz="2400">
                <a:solidFill>
                  <a:srgbClr val="003399"/>
                </a:solidFill>
                <a:latin typeface="Arial" pitchFamily="34" charset="0"/>
                <a:ea typeface="宋体" pitchFamily="2" charset="-122"/>
                <a:cs typeface="Arial" pitchFamily="34" charset="0"/>
                <a:sym typeface="Wingdings" pitchFamily="2" charset="2"/>
              </a:rPr>
              <a:t>UAA</a:t>
            </a:r>
            <a:r>
              <a:rPr lang="zh-CN" altLang="en-US" sz="2400">
                <a:solidFill>
                  <a:srgbClr val="003399"/>
                </a:solidFill>
                <a:latin typeface="Arial" pitchFamily="34" charset="0"/>
                <a:ea typeface="宋体" pitchFamily="2" charset="-122"/>
                <a:cs typeface="Arial" pitchFamily="34" charset="0"/>
                <a:sym typeface="Wingdings" pitchFamily="2" charset="2"/>
              </a:rPr>
              <a:t>、</a:t>
            </a:r>
            <a:r>
              <a:rPr lang="en-US" altLang="zh-CN" sz="2400">
                <a:solidFill>
                  <a:srgbClr val="003399"/>
                </a:solidFill>
                <a:latin typeface="Arial" pitchFamily="34" charset="0"/>
                <a:ea typeface="宋体" pitchFamily="2" charset="-122"/>
                <a:cs typeface="Arial" pitchFamily="34" charset="0"/>
                <a:sym typeface="Wingdings" pitchFamily="2" charset="2"/>
              </a:rPr>
              <a:t>UAG</a:t>
            </a:r>
            <a:r>
              <a:rPr lang="zh-CN" altLang="en-US" sz="2400">
                <a:solidFill>
                  <a:srgbClr val="003399"/>
                </a:solidFill>
                <a:latin typeface="Arial" pitchFamily="34" charset="0"/>
                <a:ea typeface="宋体" pitchFamily="2" charset="-122"/>
                <a:cs typeface="Arial" pitchFamily="34" charset="0"/>
                <a:sym typeface="Wingdings" pitchFamily="2" charset="2"/>
              </a:rPr>
              <a:t>、</a:t>
            </a:r>
            <a:r>
              <a:rPr lang="en-US" altLang="zh-CN" sz="2400">
                <a:solidFill>
                  <a:srgbClr val="003399"/>
                </a:solidFill>
                <a:latin typeface="Arial" pitchFamily="34" charset="0"/>
                <a:ea typeface="宋体" pitchFamily="2" charset="-122"/>
                <a:cs typeface="Arial" pitchFamily="34" charset="0"/>
                <a:sym typeface="Wingdings" pitchFamily="2" charset="2"/>
              </a:rPr>
              <a:t>UGA</a:t>
            </a:r>
            <a:r>
              <a:rPr lang="zh-CN" altLang="en-US" sz="2400">
                <a:solidFill>
                  <a:srgbClr val="003399"/>
                </a:solidFill>
                <a:latin typeface="Arial" pitchFamily="34" charset="0"/>
                <a:ea typeface="宋体" pitchFamily="2" charset="-122"/>
                <a:cs typeface="Arial" pitchFamily="34" charset="0"/>
                <a:sym typeface="Wingdings" pitchFamily="2" charset="2"/>
              </a:rPr>
              <a:t>）</a:t>
            </a:r>
            <a:endParaRPr lang="en-US" altLang="zh-CN" sz="2400">
              <a:solidFill>
                <a:srgbClr val="003399"/>
              </a:solidFill>
              <a:latin typeface="Arial" pitchFamily="34" charset="0"/>
              <a:ea typeface="宋体" pitchFamily="2" charset="-122"/>
              <a:cs typeface="Arial" pitchFamily="34" charset="0"/>
              <a:sym typeface="Wingdings" pitchFamily="2" charset="2"/>
            </a:endParaRPr>
          </a:p>
          <a:p>
            <a:pPr eaLnBrk="1" hangingPunct="1"/>
            <a:endParaRPr lang="en-US" altLang="zh-CN" sz="2400">
              <a:solidFill>
                <a:srgbClr val="003399"/>
              </a:solidFill>
              <a:latin typeface="Arial" pitchFamily="34" charset="0"/>
              <a:ea typeface="宋体" pitchFamily="2" charset="-122"/>
              <a:cs typeface="Arial" pitchFamily="34" charset="0"/>
              <a:sym typeface="Wingdings" pitchFamily="2" charset="2"/>
            </a:endParaRPr>
          </a:p>
          <a:p>
            <a:pPr eaLnBrk="1" hangingPunct="1"/>
            <a:r>
              <a:rPr lang="zh-CN" altLang="en-US" sz="2400">
                <a:solidFill>
                  <a:srgbClr val="003399"/>
                </a:solidFill>
                <a:latin typeface="Arial" pitchFamily="34" charset="0"/>
                <a:ea typeface="宋体" pitchFamily="2" charset="-122"/>
                <a:cs typeface="Arial" pitchFamily="34" charset="0"/>
                <a:sym typeface="Wingdings" pitchFamily="2" charset="2"/>
              </a:rPr>
              <a:t>（</a:t>
            </a:r>
            <a:r>
              <a:rPr lang="en-US" altLang="zh-CN" sz="2400">
                <a:solidFill>
                  <a:srgbClr val="003399"/>
                </a:solidFill>
                <a:latin typeface="Arial" pitchFamily="34" charset="0"/>
                <a:ea typeface="宋体" pitchFamily="2" charset="-122"/>
                <a:cs typeface="Arial" pitchFamily="34" charset="0"/>
                <a:sym typeface="Wingdings" pitchFamily="2" charset="2"/>
              </a:rPr>
              <a:t>1</a:t>
            </a:r>
            <a:r>
              <a:rPr lang="zh-CN" altLang="en-US" sz="2400">
                <a:solidFill>
                  <a:srgbClr val="003399"/>
                </a:solidFill>
                <a:latin typeface="Arial" pitchFamily="34" charset="0"/>
                <a:ea typeface="宋体" pitchFamily="2" charset="-122"/>
                <a:cs typeface="Arial" pitchFamily="34" charset="0"/>
                <a:sym typeface="Wingdings" pitchFamily="2" charset="2"/>
              </a:rPr>
              <a:t>）不包含终止密码子的由</a:t>
            </a:r>
            <a:r>
              <a:rPr lang="en-US" altLang="zh-CN" sz="2400">
                <a:solidFill>
                  <a:srgbClr val="003399"/>
                </a:solidFill>
                <a:latin typeface="Arial" pitchFamily="34" charset="0"/>
                <a:ea typeface="宋体" pitchFamily="2" charset="-122"/>
                <a:cs typeface="Arial" pitchFamily="34" charset="0"/>
                <a:sym typeface="Wingdings" pitchFamily="2" charset="2"/>
              </a:rPr>
              <a:t>316</a:t>
            </a:r>
            <a:r>
              <a:rPr lang="zh-CN" altLang="en-US" sz="2400">
                <a:solidFill>
                  <a:srgbClr val="003399"/>
                </a:solidFill>
                <a:latin typeface="Arial" pitchFamily="34" charset="0"/>
                <a:ea typeface="宋体" pitchFamily="2" charset="-122"/>
                <a:cs typeface="Arial" pitchFamily="34" charset="0"/>
                <a:sym typeface="Wingdings" pitchFamily="2" charset="2"/>
              </a:rPr>
              <a:t>个密码子组成的串随机出现的概率是：</a:t>
            </a:r>
            <a:r>
              <a:rPr lang="en-US" altLang="zh-CN" sz="2400">
                <a:solidFill>
                  <a:srgbClr val="FF0000"/>
                </a:solidFill>
                <a:latin typeface="Arial" pitchFamily="34" charset="0"/>
                <a:ea typeface="宋体" pitchFamily="2" charset="-122"/>
                <a:cs typeface="Arial" pitchFamily="34" charset="0"/>
                <a:sym typeface="Wingdings" pitchFamily="2" charset="2"/>
              </a:rPr>
              <a:t>(61/64)</a:t>
            </a:r>
            <a:r>
              <a:rPr lang="en-US" altLang="zh-CN" sz="2400" baseline="30000">
                <a:solidFill>
                  <a:srgbClr val="FF0000"/>
                </a:solidFill>
                <a:latin typeface="Arial" pitchFamily="34" charset="0"/>
                <a:ea typeface="宋体" pitchFamily="2" charset="-122"/>
                <a:cs typeface="Arial" pitchFamily="34" charset="0"/>
                <a:sym typeface="Wingdings" pitchFamily="2" charset="2"/>
              </a:rPr>
              <a:t>316</a:t>
            </a:r>
            <a:r>
              <a:rPr lang="en-US" altLang="zh-CN" sz="2400">
                <a:solidFill>
                  <a:srgbClr val="FF0000"/>
                </a:solidFill>
                <a:latin typeface="Arial" pitchFamily="34" charset="0"/>
                <a:ea typeface="宋体" pitchFamily="2" charset="-122"/>
                <a:cs typeface="Arial" pitchFamily="34" charset="0"/>
                <a:sym typeface="Wingdings" pitchFamily="2" charset="2"/>
              </a:rPr>
              <a:t> = 2.58×10</a:t>
            </a:r>
            <a:r>
              <a:rPr lang="en-US" altLang="zh-CN" sz="2400" baseline="30000">
                <a:solidFill>
                  <a:srgbClr val="FF0000"/>
                </a:solidFill>
                <a:latin typeface="Arial" pitchFamily="34" charset="0"/>
                <a:ea typeface="宋体" pitchFamily="2" charset="-122"/>
                <a:cs typeface="Arial" pitchFamily="34" charset="0"/>
                <a:sym typeface="Wingdings" pitchFamily="2" charset="2"/>
              </a:rPr>
              <a:t>-7</a:t>
            </a:r>
          </a:p>
          <a:p>
            <a:pPr eaLnBrk="1" hangingPunct="1"/>
            <a:endParaRPr lang="en-US" altLang="zh-CN" sz="2400" baseline="30000">
              <a:solidFill>
                <a:srgbClr val="FF0000"/>
              </a:solidFill>
              <a:latin typeface="Arial" pitchFamily="34" charset="0"/>
              <a:ea typeface="宋体" pitchFamily="2" charset="-122"/>
              <a:cs typeface="Arial" pitchFamily="34" charset="0"/>
              <a:sym typeface="Wingdings" pitchFamily="2" charset="2"/>
            </a:endParaRPr>
          </a:p>
          <a:p>
            <a:pPr eaLnBrk="1" hangingPunct="1"/>
            <a:r>
              <a:rPr lang="zh-CN" altLang="en-US" sz="2400">
                <a:solidFill>
                  <a:srgbClr val="003399"/>
                </a:solidFill>
                <a:latin typeface="Arial" pitchFamily="34" charset="0"/>
                <a:ea typeface="宋体" pitchFamily="2" charset="-122"/>
                <a:cs typeface="Arial" pitchFamily="34" charset="0"/>
                <a:sym typeface="Wingdings" pitchFamily="2" charset="2"/>
              </a:rPr>
              <a:t>（</a:t>
            </a:r>
            <a:r>
              <a:rPr lang="en-US" altLang="zh-CN" sz="2400">
                <a:solidFill>
                  <a:srgbClr val="003399"/>
                </a:solidFill>
                <a:latin typeface="Arial" pitchFamily="34" charset="0"/>
                <a:ea typeface="宋体" pitchFamily="2" charset="-122"/>
                <a:cs typeface="Arial" pitchFamily="34" charset="0"/>
                <a:sym typeface="Wingdings" pitchFamily="2" charset="2"/>
              </a:rPr>
              <a:t>2</a:t>
            </a:r>
            <a:r>
              <a:rPr lang="zh-CN" altLang="en-US" sz="2400">
                <a:solidFill>
                  <a:srgbClr val="003399"/>
                </a:solidFill>
                <a:latin typeface="Arial" pitchFamily="34" charset="0"/>
                <a:ea typeface="宋体" pitchFamily="2" charset="-122"/>
                <a:cs typeface="Arial" pitchFamily="34" charset="0"/>
                <a:sym typeface="Wingdings" pitchFamily="2" charset="2"/>
              </a:rPr>
              <a:t>）</a:t>
            </a:r>
            <a:r>
              <a:rPr lang="en-US" altLang="zh-CN" sz="2400">
                <a:solidFill>
                  <a:srgbClr val="FF0000"/>
                </a:solidFill>
                <a:latin typeface="Arial" pitchFamily="34" charset="0"/>
                <a:ea typeface="宋体" pitchFamily="2" charset="-122"/>
                <a:cs typeface="Arial" pitchFamily="34" charset="0"/>
                <a:sym typeface="Wingdings" pitchFamily="2" charset="2"/>
              </a:rPr>
              <a:t> (61/64)</a:t>
            </a:r>
            <a:r>
              <a:rPr lang="en-US" altLang="zh-CN" sz="2400" baseline="30000">
                <a:solidFill>
                  <a:srgbClr val="FF0000"/>
                </a:solidFill>
                <a:latin typeface="Arial" pitchFamily="34" charset="0"/>
                <a:ea typeface="宋体" pitchFamily="2" charset="-122"/>
                <a:cs typeface="Arial" pitchFamily="34" charset="0"/>
                <a:sym typeface="Wingdings" pitchFamily="2" charset="2"/>
              </a:rPr>
              <a:t>N</a:t>
            </a:r>
            <a:r>
              <a:rPr lang="en-US" altLang="zh-CN" sz="2400">
                <a:solidFill>
                  <a:srgbClr val="FF0000"/>
                </a:solidFill>
                <a:latin typeface="Arial" pitchFamily="34" charset="0"/>
                <a:ea typeface="宋体" pitchFamily="2" charset="-122"/>
                <a:cs typeface="Arial" pitchFamily="34" charset="0"/>
                <a:sym typeface="Wingdings" pitchFamily="2" charset="2"/>
              </a:rPr>
              <a:t> =1%</a:t>
            </a:r>
          </a:p>
          <a:p>
            <a:pPr eaLnBrk="1" hangingPunct="1">
              <a:buFont typeface="Wingdings 3" pitchFamily="18" charset="2"/>
              <a:buNone/>
            </a:pPr>
            <a:r>
              <a:rPr lang="en-US" altLang="zh-CN" sz="2400">
                <a:solidFill>
                  <a:srgbClr val="FF0000"/>
                </a:solidFill>
                <a:latin typeface="Arial" pitchFamily="34" charset="0"/>
                <a:ea typeface="宋体" pitchFamily="2" charset="-122"/>
                <a:cs typeface="Arial" pitchFamily="34" charset="0"/>
                <a:sym typeface="Wingdings" pitchFamily="2" charset="2"/>
              </a:rPr>
              <a:t>            </a:t>
            </a:r>
            <a:r>
              <a:rPr lang="zh-CN" altLang="en-US" sz="2400">
                <a:solidFill>
                  <a:srgbClr val="FF0000"/>
                </a:solidFill>
                <a:latin typeface="Arial" pitchFamily="34" charset="0"/>
                <a:ea typeface="宋体" pitchFamily="2" charset="-122"/>
                <a:cs typeface="Arial" pitchFamily="34" charset="0"/>
                <a:sym typeface="Wingdings" pitchFamily="2" charset="2"/>
              </a:rPr>
              <a:t>解得</a:t>
            </a:r>
            <a:r>
              <a:rPr lang="en-US" altLang="zh-CN" sz="2400">
                <a:solidFill>
                  <a:srgbClr val="FF0000"/>
                </a:solidFill>
                <a:latin typeface="Arial" pitchFamily="34" charset="0"/>
                <a:ea typeface="宋体" pitchFamily="2" charset="-122"/>
                <a:cs typeface="Arial" pitchFamily="34" charset="0"/>
                <a:sym typeface="Wingdings" pitchFamily="2" charset="2"/>
              </a:rPr>
              <a:t>N=96</a:t>
            </a:r>
            <a:r>
              <a:rPr lang="zh-CN" altLang="en-US" sz="2400">
                <a:solidFill>
                  <a:srgbClr val="FF0000"/>
                </a:solidFill>
                <a:latin typeface="Arial" pitchFamily="34" charset="0"/>
                <a:ea typeface="宋体" pitchFamily="2" charset="-122"/>
                <a:cs typeface="Arial" pitchFamily="34" charset="0"/>
                <a:sym typeface="Wingdings" pitchFamily="2" charset="2"/>
              </a:rPr>
              <a:t>。</a:t>
            </a:r>
            <a:endParaRPr lang="en-US" altLang="zh-CN" sz="2400">
              <a:solidFill>
                <a:srgbClr val="FF0000"/>
              </a:solidFill>
              <a:latin typeface="Arial" pitchFamily="34" charset="0"/>
              <a:ea typeface="宋体" pitchFamily="2" charset="-122"/>
              <a:cs typeface="Arial" pitchFamily="34" charset="0"/>
              <a:sym typeface="Wingdings" pitchFamily="2" charset="2"/>
            </a:endParaRPr>
          </a:p>
        </p:txBody>
      </p:sp>
    </p:spTree>
    <p:extLst>
      <p:ext uri="{BB962C8B-B14F-4D97-AF65-F5344CB8AC3E}">
        <p14:creationId xmlns:p14="http://schemas.microsoft.com/office/powerpoint/2010/main" val="21851426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animEffect transition="in" filter="blinds(horizontal)">
                                      <p:cBhvr>
                                        <p:cTn id="7" dur="500"/>
                                        <p:tgtEl>
                                          <p:spTgt spid="1638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6386">
                                            <p:txEl>
                                              <p:pRg st="4" end="4"/>
                                            </p:txEl>
                                          </p:spTgt>
                                        </p:tgtEl>
                                        <p:attrNameLst>
                                          <p:attrName>style.visibility</p:attrName>
                                        </p:attrNameLst>
                                      </p:cBhvr>
                                      <p:to>
                                        <p:strVal val="visible"/>
                                      </p:to>
                                    </p:set>
                                    <p:animEffect transition="in" filter="blinds(horizontal)">
                                      <p:cBhvr>
                                        <p:cTn id="12" dur="500"/>
                                        <p:tgtEl>
                                          <p:spTgt spid="16386">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6386">
                                            <p:txEl>
                                              <p:pRg st="6" end="6"/>
                                            </p:txEl>
                                          </p:spTgt>
                                        </p:tgtEl>
                                        <p:attrNameLst>
                                          <p:attrName>style.visibility</p:attrName>
                                        </p:attrNameLst>
                                      </p:cBhvr>
                                      <p:to>
                                        <p:strVal val="visible"/>
                                      </p:to>
                                    </p:set>
                                    <p:animEffect transition="in" filter="blinds(horizontal)">
                                      <p:cBhvr>
                                        <p:cTn id="17" dur="500"/>
                                        <p:tgtEl>
                                          <p:spTgt spid="16386">
                                            <p:txEl>
                                              <p:pRg st="6" end="6"/>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6386">
                                            <p:txEl>
                                              <p:pRg st="7" end="7"/>
                                            </p:txEl>
                                          </p:spTgt>
                                        </p:tgtEl>
                                        <p:attrNameLst>
                                          <p:attrName>style.visibility</p:attrName>
                                        </p:attrNameLst>
                                      </p:cBhvr>
                                      <p:to>
                                        <p:strVal val="visible"/>
                                      </p:to>
                                    </p:set>
                                    <p:animEffect transition="in" filter="blinds(horizontal)">
                                      <p:cBhvr>
                                        <p:cTn id="20" dur="500"/>
                                        <p:tgtEl>
                                          <p:spTgt spid="1638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内容占位符 1"/>
          <p:cNvSpPr>
            <a:spLocks noGrp="1"/>
          </p:cNvSpPr>
          <p:nvPr>
            <p:ph idx="1"/>
          </p:nvPr>
        </p:nvSpPr>
        <p:spPr>
          <a:xfrm>
            <a:off x="428625" y="642938"/>
            <a:ext cx="8229600" cy="5286375"/>
          </a:xfrm>
        </p:spPr>
        <p:txBody>
          <a:bodyPr/>
          <a:lstStyle/>
          <a:p>
            <a:pPr eaLnBrk="1" hangingPunct="1"/>
            <a:r>
              <a:rPr lang="en-US" altLang="zh-CN" sz="2400">
                <a:sym typeface="Wingdings" pitchFamily="2" charset="2"/>
              </a:rPr>
              <a:t>  </a:t>
            </a:r>
            <a:r>
              <a:rPr lang="en-US" altLang="zh-CN" sz="2400">
                <a:latin typeface="Arial" pitchFamily="34" charset="0"/>
                <a:ea typeface="宋体" pitchFamily="2" charset="-122"/>
                <a:cs typeface="Arial" pitchFamily="34" charset="0"/>
                <a:sym typeface="Wingdings" pitchFamily="2" charset="2"/>
              </a:rPr>
              <a:t>6.7  </a:t>
            </a:r>
            <a:r>
              <a:rPr lang="zh-CN" altLang="en-US" sz="2400">
                <a:latin typeface="Arial" pitchFamily="34" charset="0"/>
                <a:ea typeface="宋体" pitchFamily="2" charset="-122"/>
                <a:cs typeface="Arial" pitchFamily="34" charset="0"/>
                <a:sym typeface="Wingdings" pitchFamily="2" charset="2"/>
              </a:rPr>
              <a:t>在原核</a:t>
            </a:r>
            <a:r>
              <a:rPr lang="en-US" altLang="zh-CN" sz="2400">
                <a:latin typeface="Arial" pitchFamily="34" charset="0"/>
                <a:ea typeface="宋体" pitchFamily="2" charset="-122"/>
                <a:cs typeface="Arial" pitchFamily="34" charset="0"/>
                <a:sym typeface="Wingdings" pitchFamily="2" charset="2"/>
              </a:rPr>
              <a:t>RNA</a:t>
            </a:r>
            <a:r>
              <a:rPr lang="zh-CN" altLang="en-US" sz="2400">
                <a:latin typeface="Arial" pitchFamily="34" charset="0"/>
                <a:ea typeface="宋体" pitchFamily="2" charset="-122"/>
                <a:cs typeface="Arial" pitchFamily="34" charset="0"/>
                <a:sym typeface="Wingdings" pitchFamily="2" charset="2"/>
              </a:rPr>
              <a:t>聚合酶的哪个亚单元上发生突变可以对与核苷酸结构相似的抗生素药物产生抗药性？</a:t>
            </a:r>
            <a:endParaRPr lang="en-US" altLang="zh-CN" sz="2400">
              <a:latin typeface="Arial" pitchFamily="34" charset="0"/>
              <a:ea typeface="宋体" pitchFamily="2" charset="-122"/>
              <a:cs typeface="Arial" pitchFamily="34" charset="0"/>
              <a:sym typeface="Wingdings" pitchFamily="2" charset="2"/>
            </a:endParaRPr>
          </a:p>
          <a:p>
            <a:pPr eaLnBrk="1" hangingPunct="1"/>
            <a:endParaRPr lang="en-US" altLang="zh-CN" sz="2400">
              <a:solidFill>
                <a:srgbClr val="FF0000"/>
              </a:solidFill>
              <a:latin typeface="Arial" pitchFamily="34" charset="0"/>
              <a:ea typeface="宋体" pitchFamily="2" charset="-122"/>
              <a:cs typeface="Arial" pitchFamily="34" charset="0"/>
              <a:sym typeface="Wingdings" pitchFamily="2" charset="2"/>
            </a:endParaRPr>
          </a:p>
          <a:p>
            <a:pPr eaLnBrk="1" hangingPunct="1">
              <a:lnSpc>
                <a:spcPct val="90000"/>
              </a:lnSpc>
              <a:buFont typeface="Wingdings 3" pitchFamily="18" charset="2"/>
              <a:buNone/>
            </a:pPr>
            <a:r>
              <a:rPr lang="zh-CN" altLang="en-US" sz="2400">
                <a:latin typeface="Arial" pitchFamily="34" charset="0"/>
                <a:ea typeface="宋体" pitchFamily="2" charset="-122"/>
                <a:cs typeface="Arial" pitchFamily="34" charset="0"/>
                <a:sym typeface="Wingdings" pitchFamily="2" charset="2"/>
              </a:rPr>
              <a:t>      </a:t>
            </a:r>
            <a:r>
              <a:rPr lang="zh-CN" altLang="en-US" sz="2400">
                <a:solidFill>
                  <a:srgbClr val="003399"/>
                </a:solidFill>
                <a:latin typeface="Arial" pitchFamily="34" charset="0"/>
                <a:ea typeface="宋体" pitchFamily="2" charset="-122"/>
                <a:cs typeface="Arial" pitchFamily="34" charset="0"/>
                <a:sym typeface="Wingdings" pitchFamily="2" charset="2"/>
              </a:rPr>
              <a:t>原核</a:t>
            </a:r>
            <a:r>
              <a:rPr lang="en-US" altLang="zh-CN" sz="2400">
                <a:solidFill>
                  <a:srgbClr val="003399"/>
                </a:solidFill>
                <a:latin typeface="Arial" pitchFamily="34" charset="0"/>
                <a:ea typeface="宋体" pitchFamily="2" charset="-122"/>
                <a:cs typeface="Arial" pitchFamily="34" charset="0"/>
                <a:sym typeface="Wingdings" pitchFamily="2" charset="2"/>
              </a:rPr>
              <a:t>RNA</a:t>
            </a:r>
            <a:r>
              <a:rPr lang="zh-CN" altLang="en-US" sz="2400">
                <a:solidFill>
                  <a:srgbClr val="003399"/>
                </a:solidFill>
                <a:latin typeface="Arial" pitchFamily="34" charset="0"/>
                <a:ea typeface="宋体" pitchFamily="2" charset="-122"/>
                <a:cs typeface="Arial" pitchFamily="34" charset="0"/>
                <a:sym typeface="Wingdings" pitchFamily="2" charset="2"/>
              </a:rPr>
              <a:t>聚合酶由几种不同的蛋白质组成：</a:t>
            </a:r>
            <a:endParaRPr lang="en-US" altLang="zh-CN" sz="2400">
              <a:solidFill>
                <a:srgbClr val="003399"/>
              </a:solidFill>
              <a:latin typeface="Arial" pitchFamily="34" charset="0"/>
              <a:ea typeface="宋体" pitchFamily="2" charset="-122"/>
              <a:cs typeface="Arial" pitchFamily="34" charset="0"/>
              <a:sym typeface="Wingdings" pitchFamily="2" charset="2"/>
            </a:endParaRPr>
          </a:p>
          <a:p>
            <a:pPr eaLnBrk="1" hangingPunct="1">
              <a:lnSpc>
                <a:spcPct val="90000"/>
              </a:lnSpc>
              <a:buFont typeface="Wingdings 3" pitchFamily="18" charset="2"/>
              <a:buNone/>
            </a:pPr>
            <a:r>
              <a:rPr lang="en-US" altLang="zh-CN" sz="2400">
                <a:solidFill>
                  <a:srgbClr val="003399"/>
                </a:solidFill>
                <a:latin typeface="Arial" pitchFamily="34" charset="0"/>
                <a:ea typeface="宋体" pitchFamily="2" charset="-122"/>
                <a:cs typeface="Arial" pitchFamily="34" charset="0"/>
              </a:rPr>
              <a:t>           </a:t>
            </a:r>
            <a:r>
              <a:rPr lang="el-GR" altLang="zh-CN" sz="2400">
                <a:solidFill>
                  <a:srgbClr val="003399"/>
                </a:solidFill>
                <a:latin typeface="Arial" pitchFamily="34" charset="0"/>
                <a:ea typeface="宋体" pitchFamily="2" charset="-122"/>
                <a:cs typeface="Arial" pitchFamily="34" charset="0"/>
              </a:rPr>
              <a:t>β</a:t>
            </a:r>
            <a:r>
              <a:rPr lang="en-US" altLang="zh-CN" sz="2400">
                <a:solidFill>
                  <a:srgbClr val="003399"/>
                </a:solidFill>
                <a:latin typeface="Arial" pitchFamily="34" charset="0"/>
                <a:ea typeface="宋体" pitchFamily="2" charset="-122"/>
                <a:cs typeface="Arial" pitchFamily="34" charset="0"/>
              </a:rPr>
              <a:t>’</a:t>
            </a:r>
            <a:r>
              <a:rPr lang="zh-CN" altLang="en-US" sz="2400">
                <a:solidFill>
                  <a:srgbClr val="003399"/>
                </a:solidFill>
                <a:latin typeface="Arial" pitchFamily="34" charset="0"/>
                <a:ea typeface="宋体" pitchFamily="2" charset="-122"/>
                <a:cs typeface="Arial" pitchFamily="34" charset="0"/>
              </a:rPr>
              <a:t>（</a:t>
            </a:r>
            <a:r>
              <a:rPr lang="en-US" altLang="zh-CN" sz="2400">
                <a:solidFill>
                  <a:srgbClr val="003399"/>
                </a:solidFill>
                <a:latin typeface="Arial" pitchFamily="34" charset="0"/>
                <a:ea typeface="宋体" pitchFamily="2" charset="-122"/>
                <a:cs typeface="Arial" pitchFamily="34" charset="0"/>
              </a:rPr>
              <a:t>beta-prime</a:t>
            </a:r>
            <a:r>
              <a:rPr lang="zh-CN" altLang="en-US" sz="2400">
                <a:solidFill>
                  <a:srgbClr val="003399"/>
                </a:solidFill>
                <a:latin typeface="Arial" pitchFamily="34" charset="0"/>
                <a:ea typeface="宋体" pitchFamily="2" charset="-122"/>
                <a:cs typeface="Arial" pitchFamily="34" charset="0"/>
              </a:rPr>
              <a:t>）蛋白质</a:t>
            </a:r>
            <a:r>
              <a:rPr lang="en-US" altLang="zh-CN" sz="2400">
                <a:solidFill>
                  <a:srgbClr val="003399"/>
                </a:solidFill>
                <a:latin typeface="Arial" pitchFamily="34" charset="0"/>
                <a:ea typeface="宋体" pitchFamily="2" charset="-122"/>
                <a:cs typeface="Arial" pitchFamily="34" charset="0"/>
              </a:rPr>
              <a:t>—</a:t>
            </a:r>
            <a:r>
              <a:rPr lang="zh-CN" altLang="en-US" sz="2400">
                <a:solidFill>
                  <a:srgbClr val="003399"/>
                </a:solidFill>
                <a:latin typeface="Arial" pitchFamily="34" charset="0"/>
                <a:ea typeface="宋体" pitchFamily="2" charset="-122"/>
                <a:cs typeface="Arial" pitchFamily="34" charset="0"/>
              </a:rPr>
              <a:t>实现与</a:t>
            </a:r>
            <a:r>
              <a:rPr lang="en-US" altLang="zh-CN" sz="2400">
                <a:solidFill>
                  <a:srgbClr val="003399"/>
                </a:solidFill>
                <a:latin typeface="Arial" pitchFamily="34" charset="0"/>
                <a:ea typeface="宋体" pitchFamily="2" charset="-122"/>
                <a:cs typeface="Arial" pitchFamily="34" charset="0"/>
              </a:rPr>
              <a:t>DNA</a:t>
            </a:r>
            <a:r>
              <a:rPr lang="zh-CN" altLang="en-US" sz="2400">
                <a:solidFill>
                  <a:srgbClr val="003399"/>
                </a:solidFill>
                <a:latin typeface="Arial" pitchFamily="34" charset="0"/>
                <a:ea typeface="宋体" pitchFamily="2" charset="-122"/>
                <a:cs typeface="Arial" pitchFamily="34" charset="0"/>
              </a:rPr>
              <a:t>模板的结合</a:t>
            </a:r>
          </a:p>
          <a:p>
            <a:pPr eaLnBrk="1" hangingPunct="1">
              <a:lnSpc>
                <a:spcPct val="90000"/>
              </a:lnSpc>
              <a:buFont typeface="Wingdings 3" pitchFamily="18" charset="2"/>
              <a:buNone/>
            </a:pPr>
            <a:r>
              <a:rPr lang="en-US" altLang="zh-CN" sz="2400">
                <a:solidFill>
                  <a:srgbClr val="003399"/>
                </a:solidFill>
                <a:latin typeface="Arial" pitchFamily="34" charset="0"/>
                <a:ea typeface="宋体" pitchFamily="2" charset="-122"/>
                <a:cs typeface="Arial" pitchFamily="34" charset="0"/>
              </a:rPr>
              <a:t>           </a:t>
            </a:r>
            <a:r>
              <a:rPr lang="el-GR" altLang="zh-CN" sz="2400">
                <a:solidFill>
                  <a:srgbClr val="003399"/>
                </a:solidFill>
                <a:latin typeface="Arial" pitchFamily="34" charset="0"/>
                <a:ea typeface="宋体" pitchFamily="2" charset="-122"/>
                <a:cs typeface="Arial" pitchFamily="34" charset="0"/>
              </a:rPr>
              <a:t>β</a:t>
            </a:r>
            <a:r>
              <a:rPr lang="zh-CN" altLang="en-US" sz="2400">
                <a:solidFill>
                  <a:srgbClr val="003399"/>
                </a:solidFill>
                <a:latin typeface="Arial" pitchFamily="34" charset="0"/>
                <a:ea typeface="宋体" pitchFamily="2" charset="-122"/>
                <a:cs typeface="Arial" pitchFamily="34" charset="0"/>
              </a:rPr>
              <a:t>蛋白质实现核苷酸之间的连接。</a:t>
            </a:r>
          </a:p>
          <a:p>
            <a:pPr eaLnBrk="1" hangingPunct="1">
              <a:lnSpc>
                <a:spcPct val="90000"/>
              </a:lnSpc>
              <a:buFont typeface="Wingdings 3" pitchFamily="18" charset="2"/>
              <a:buNone/>
            </a:pPr>
            <a:r>
              <a:rPr lang="en-US" altLang="zh-CN" sz="2400">
                <a:solidFill>
                  <a:srgbClr val="003399"/>
                </a:solidFill>
                <a:latin typeface="Arial" pitchFamily="34" charset="0"/>
                <a:ea typeface="宋体" pitchFamily="2" charset="-122"/>
                <a:cs typeface="Arial" pitchFamily="34" charset="0"/>
              </a:rPr>
              <a:t>           </a:t>
            </a:r>
            <a:r>
              <a:rPr lang="el-GR" altLang="zh-CN" sz="2400">
                <a:solidFill>
                  <a:srgbClr val="003399"/>
                </a:solidFill>
                <a:latin typeface="Arial" pitchFamily="34" charset="0"/>
                <a:ea typeface="宋体" pitchFamily="2" charset="-122"/>
                <a:cs typeface="Arial" pitchFamily="34" charset="0"/>
              </a:rPr>
              <a:t>α</a:t>
            </a:r>
            <a:r>
              <a:rPr lang="zh-CN" altLang="en-US" sz="2400">
                <a:solidFill>
                  <a:srgbClr val="003399"/>
                </a:solidFill>
                <a:latin typeface="Arial" pitchFamily="34" charset="0"/>
                <a:ea typeface="宋体" pitchFamily="2" charset="-122"/>
                <a:cs typeface="Arial" pitchFamily="34" charset="0"/>
              </a:rPr>
              <a:t>蛋白质将亚单元结合在一起。</a:t>
            </a:r>
          </a:p>
          <a:p>
            <a:pPr eaLnBrk="1" hangingPunct="1">
              <a:lnSpc>
                <a:spcPct val="90000"/>
              </a:lnSpc>
              <a:buFont typeface="Wingdings 3" pitchFamily="18" charset="2"/>
              <a:buNone/>
            </a:pPr>
            <a:r>
              <a:rPr lang="en-US" altLang="zh-CN" sz="2400">
                <a:solidFill>
                  <a:srgbClr val="003399"/>
                </a:solidFill>
                <a:latin typeface="Arial" pitchFamily="34" charset="0"/>
                <a:ea typeface="宋体" pitchFamily="2" charset="-122"/>
                <a:cs typeface="Arial" pitchFamily="34" charset="0"/>
              </a:rPr>
              <a:t>           </a:t>
            </a:r>
            <a:r>
              <a:rPr lang="el-GR" altLang="zh-CN" sz="2400">
                <a:solidFill>
                  <a:srgbClr val="003399"/>
                </a:solidFill>
                <a:latin typeface="Arial" pitchFamily="34" charset="0"/>
                <a:ea typeface="宋体" pitchFamily="2" charset="-122"/>
                <a:cs typeface="Arial" pitchFamily="34" charset="0"/>
              </a:rPr>
              <a:t>σ</a:t>
            </a:r>
            <a:r>
              <a:rPr lang="zh-CN" altLang="en-US" sz="2400">
                <a:solidFill>
                  <a:srgbClr val="003399"/>
                </a:solidFill>
                <a:latin typeface="Arial" pitchFamily="34" charset="0"/>
                <a:ea typeface="宋体" pitchFamily="2" charset="-122"/>
                <a:cs typeface="Arial" pitchFamily="34" charset="0"/>
              </a:rPr>
              <a:t>蛋白特异识别启动子核苷酸序列。</a:t>
            </a:r>
            <a:endParaRPr lang="en-US" altLang="zh-CN" sz="2400">
              <a:solidFill>
                <a:srgbClr val="003399"/>
              </a:solidFill>
              <a:latin typeface="Arial" pitchFamily="34" charset="0"/>
              <a:ea typeface="宋体" pitchFamily="2" charset="-122"/>
              <a:cs typeface="Arial" pitchFamily="34" charset="0"/>
            </a:endParaRPr>
          </a:p>
          <a:p>
            <a:pPr eaLnBrk="1" hangingPunct="1">
              <a:lnSpc>
                <a:spcPct val="90000"/>
              </a:lnSpc>
              <a:buFont typeface="Wingdings 3" pitchFamily="18" charset="2"/>
              <a:buNone/>
            </a:pPr>
            <a:endParaRPr lang="en-US" altLang="zh-CN" sz="2400">
              <a:solidFill>
                <a:srgbClr val="003399"/>
              </a:solidFill>
              <a:latin typeface="Arial" pitchFamily="34" charset="0"/>
              <a:ea typeface="宋体" pitchFamily="2" charset="-122"/>
              <a:cs typeface="Arial" pitchFamily="34" charset="0"/>
              <a:sym typeface="Wingdings" pitchFamily="2" charset="2"/>
            </a:endParaRPr>
          </a:p>
          <a:p>
            <a:pPr eaLnBrk="1" hangingPunct="1">
              <a:lnSpc>
                <a:spcPct val="90000"/>
              </a:lnSpc>
              <a:buFont typeface="Wingdings 3" pitchFamily="18" charset="2"/>
              <a:buNone/>
            </a:pPr>
            <a:r>
              <a:rPr lang="en-US" altLang="zh-CN" sz="2400">
                <a:solidFill>
                  <a:srgbClr val="003399"/>
                </a:solidFill>
                <a:latin typeface="Arial" pitchFamily="34" charset="0"/>
                <a:ea typeface="宋体" pitchFamily="2" charset="-122"/>
                <a:cs typeface="Arial" pitchFamily="34" charset="0"/>
                <a:sym typeface="Wingdings" pitchFamily="2" charset="2"/>
              </a:rPr>
              <a:t>        </a:t>
            </a:r>
            <a:r>
              <a:rPr lang="zh-CN" altLang="en-US" sz="2400">
                <a:solidFill>
                  <a:srgbClr val="003399"/>
                </a:solidFill>
                <a:latin typeface="Arial" pitchFamily="34" charset="0"/>
                <a:ea typeface="宋体" pitchFamily="2" charset="-122"/>
                <a:cs typeface="Arial" pitchFamily="34" charset="0"/>
                <a:sym typeface="Wingdings" pitchFamily="2" charset="2"/>
              </a:rPr>
              <a:t>要对与核苷酸结构相似的抗生素药物产生抗药性，必须要能够正确识别核苷酸与“伪核苷酸”（类似物）。原核</a:t>
            </a:r>
            <a:r>
              <a:rPr lang="en-US" altLang="zh-CN" sz="2400">
                <a:solidFill>
                  <a:srgbClr val="003399"/>
                </a:solidFill>
                <a:latin typeface="Arial" pitchFamily="34" charset="0"/>
                <a:ea typeface="宋体" pitchFamily="2" charset="-122"/>
                <a:cs typeface="Arial" pitchFamily="34" charset="0"/>
                <a:sym typeface="Wingdings" pitchFamily="2" charset="2"/>
              </a:rPr>
              <a:t>RNA</a:t>
            </a:r>
            <a:r>
              <a:rPr lang="zh-CN" altLang="en-US" sz="2400">
                <a:solidFill>
                  <a:srgbClr val="003399"/>
                </a:solidFill>
                <a:latin typeface="Arial" pitchFamily="34" charset="0"/>
                <a:ea typeface="宋体" pitchFamily="2" charset="-122"/>
                <a:cs typeface="Arial" pitchFamily="34" charset="0"/>
                <a:sym typeface="Wingdings" pitchFamily="2" charset="2"/>
              </a:rPr>
              <a:t>中负责连接</a:t>
            </a:r>
            <a:r>
              <a:rPr lang="en-US" altLang="zh-CN" sz="2400">
                <a:solidFill>
                  <a:srgbClr val="003399"/>
                </a:solidFill>
                <a:latin typeface="Arial" pitchFamily="34" charset="0"/>
                <a:ea typeface="宋体" pitchFamily="2" charset="-122"/>
                <a:cs typeface="Arial" pitchFamily="34" charset="0"/>
                <a:sym typeface="Wingdings" pitchFamily="2" charset="2"/>
              </a:rPr>
              <a:t>DNA</a:t>
            </a:r>
            <a:r>
              <a:rPr lang="zh-CN" altLang="en-US" sz="2400">
                <a:solidFill>
                  <a:srgbClr val="003399"/>
                </a:solidFill>
                <a:latin typeface="Arial" pitchFamily="34" charset="0"/>
                <a:ea typeface="宋体" pitchFamily="2" charset="-122"/>
                <a:cs typeface="Arial" pitchFamily="34" charset="0"/>
                <a:sym typeface="Wingdings" pitchFamily="2" charset="2"/>
              </a:rPr>
              <a:t>的是</a:t>
            </a:r>
            <a:r>
              <a:rPr lang="el-GR" altLang="zh-CN" sz="2400">
                <a:solidFill>
                  <a:srgbClr val="003399"/>
                </a:solidFill>
                <a:latin typeface="Arial" pitchFamily="34" charset="0"/>
                <a:ea typeface="宋体" pitchFamily="2" charset="-122"/>
                <a:cs typeface="Arial" pitchFamily="34" charset="0"/>
              </a:rPr>
              <a:t>β</a:t>
            </a:r>
            <a:r>
              <a:rPr lang="zh-CN" altLang="en-US" sz="2400">
                <a:solidFill>
                  <a:srgbClr val="003399"/>
                </a:solidFill>
                <a:latin typeface="Arial" pitchFamily="34" charset="0"/>
                <a:ea typeface="宋体" pitchFamily="2" charset="-122"/>
                <a:cs typeface="Arial" pitchFamily="34" charset="0"/>
              </a:rPr>
              <a:t>蛋白质，因此需要进行</a:t>
            </a:r>
            <a:r>
              <a:rPr lang="el-GR" altLang="zh-CN" sz="2400">
                <a:solidFill>
                  <a:srgbClr val="003399"/>
                </a:solidFill>
                <a:latin typeface="Arial" pitchFamily="34" charset="0"/>
                <a:ea typeface="宋体" pitchFamily="2" charset="-122"/>
                <a:cs typeface="Arial" pitchFamily="34" charset="0"/>
              </a:rPr>
              <a:t>β</a:t>
            </a:r>
            <a:r>
              <a:rPr lang="zh-CN" altLang="en-US" sz="2400">
                <a:solidFill>
                  <a:srgbClr val="003399"/>
                </a:solidFill>
                <a:latin typeface="Arial" pitchFamily="34" charset="0"/>
                <a:ea typeface="宋体" pitchFamily="2" charset="-122"/>
                <a:cs typeface="Arial" pitchFamily="34" charset="0"/>
              </a:rPr>
              <a:t>蛋白质的突变。</a:t>
            </a:r>
            <a:endParaRPr lang="en-US" altLang="zh-CN" sz="2400">
              <a:solidFill>
                <a:srgbClr val="003399"/>
              </a:solidFill>
              <a:latin typeface="Arial" pitchFamily="34" charset="0"/>
              <a:ea typeface="宋体" pitchFamily="2" charset="-122"/>
              <a:cs typeface="Arial" pitchFamily="34" charset="0"/>
              <a:sym typeface="Wingdings" pitchFamily="2" charset="2"/>
            </a:endParaRPr>
          </a:p>
        </p:txBody>
      </p:sp>
    </p:spTree>
    <p:extLst>
      <p:ext uri="{BB962C8B-B14F-4D97-AF65-F5344CB8AC3E}">
        <p14:creationId xmlns:p14="http://schemas.microsoft.com/office/powerpoint/2010/main" val="8742751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1922">
                                            <p:txEl>
                                              <p:pRg st="2" end="2"/>
                                            </p:txEl>
                                          </p:spTgt>
                                        </p:tgtEl>
                                        <p:attrNameLst>
                                          <p:attrName>style.visibility</p:attrName>
                                        </p:attrNameLst>
                                      </p:cBhvr>
                                      <p:to>
                                        <p:strVal val="visible"/>
                                      </p:to>
                                    </p:set>
                                    <p:animEffect transition="in" filter="blinds(horizontal)">
                                      <p:cBhvr>
                                        <p:cTn id="7" dur="500"/>
                                        <p:tgtEl>
                                          <p:spTgt spid="8192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1922">
                                            <p:txEl>
                                              <p:pRg st="3" end="3"/>
                                            </p:txEl>
                                          </p:spTgt>
                                        </p:tgtEl>
                                        <p:attrNameLst>
                                          <p:attrName>style.visibility</p:attrName>
                                        </p:attrNameLst>
                                      </p:cBhvr>
                                      <p:to>
                                        <p:strVal val="visible"/>
                                      </p:to>
                                    </p:set>
                                    <p:animEffect transition="in" filter="blinds(horizontal)">
                                      <p:cBhvr>
                                        <p:cTn id="10" dur="500"/>
                                        <p:tgtEl>
                                          <p:spTgt spid="81922">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1922">
                                            <p:txEl>
                                              <p:pRg st="4" end="4"/>
                                            </p:txEl>
                                          </p:spTgt>
                                        </p:tgtEl>
                                        <p:attrNameLst>
                                          <p:attrName>style.visibility</p:attrName>
                                        </p:attrNameLst>
                                      </p:cBhvr>
                                      <p:to>
                                        <p:strVal val="visible"/>
                                      </p:to>
                                    </p:set>
                                    <p:animEffect transition="in" filter="blinds(horizontal)">
                                      <p:cBhvr>
                                        <p:cTn id="13" dur="500"/>
                                        <p:tgtEl>
                                          <p:spTgt spid="81922">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1922">
                                            <p:txEl>
                                              <p:pRg st="5" end="5"/>
                                            </p:txEl>
                                          </p:spTgt>
                                        </p:tgtEl>
                                        <p:attrNameLst>
                                          <p:attrName>style.visibility</p:attrName>
                                        </p:attrNameLst>
                                      </p:cBhvr>
                                      <p:to>
                                        <p:strVal val="visible"/>
                                      </p:to>
                                    </p:set>
                                    <p:animEffect transition="in" filter="blinds(horizontal)">
                                      <p:cBhvr>
                                        <p:cTn id="16" dur="500"/>
                                        <p:tgtEl>
                                          <p:spTgt spid="81922">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81922">
                                            <p:txEl>
                                              <p:pRg st="6" end="6"/>
                                            </p:txEl>
                                          </p:spTgt>
                                        </p:tgtEl>
                                        <p:attrNameLst>
                                          <p:attrName>style.visibility</p:attrName>
                                        </p:attrNameLst>
                                      </p:cBhvr>
                                      <p:to>
                                        <p:strVal val="visible"/>
                                      </p:to>
                                    </p:set>
                                    <p:animEffect transition="in" filter="blinds(horizontal)">
                                      <p:cBhvr>
                                        <p:cTn id="19" dur="500"/>
                                        <p:tgtEl>
                                          <p:spTgt spid="81922">
                                            <p:txEl>
                                              <p:pRg st="6" end="6"/>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8" presetClass="entr" presetSubtype="6" fill="hold" nodeType="clickEffect">
                                  <p:stCondLst>
                                    <p:cond delay="0"/>
                                  </p:stCondLst>
                                  <p:childTnLst>
                                    <p:set>
                                      <p:cBhvr>
                                        <p:cTn id="23" dur="1" fill="hold">
                                          <p:stCondLst>
                                            <p:cond delay="0"/>
                                          </p:stCondLst>
                                        </p:cTn>
                                        <p:tgtEl>
                                          <p:spTgt spid="81922">
                                            <p:txEl>
                                              <p:pRg st="8" end="8"/>
                                            </p:txEl>
                                          </p:spTgt>
                                        </p:tgtEl>
                                        <p:attrNameLst>
                                          <p:attrName>style.visibility</p:attrName>
                                        </p:attrNameLst>
                                      </p:cBhvr>
                                      <p:to>
                                        <p:strVal val="visible"/>
                                      </p:to>
                                    </p:set>
                                    <p:animEffect transition="in" filter="strips(downRight)">
                                      <p:cBhvr>
                                        <p:cTn id="24" dur="500"/>
                                        <p:tgtEl>
                                          <p:spTgt spid="8192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内容占位符 1"/>
          <p:cNvSpPr>
            <a:spLocks noGrp="1"/>
          </p:cNvSpPr>
          <p:nvPr>
            <p:ph idx="1"/>
          </p:nvPr>
        </p:nvSpPr>
        <p:spPr>
          <a:xfrm>
            <a:off x="428625" y="642938"/>
            <a:ext cx="8229600" cy="5286375"/>
          </a:xfrm>
        </p:spPr>
        <p:txBody>
          <a:bodyPr/>
          <a:lstStyle/>
          <a:p>
            <a:pPr eaLnBrk="1" hangingPunct="1"/>
            <a:r>
              <a:rPr lang="en-US" altLang="zh-CN" sz="2400">
                <a:sym typeface="Wingdings" pitchFamily="2" charset="2"/>
              </a:rPr>
              <a:t>  </a:t>
            </a:r>
            <a:r>
              <a:rPr lang="en-US" altLang="zh-CN" sz="2400">
                <a:latin typeface="Arial" pitchFamily="34" charset="0"/>
                <a:ea typeface="宋体" pitchFamily="2" charset="-122"/>
                <a:cs typeface="Arial" pitchFamily="34" charset="0"/>
                <a:sym typeface="Wingdings" pitchFamily="2" charset="2"/>
              </a:rPr>
              <a:t>6.8  </a:t>
            </a:r>
            <a:r>
              <a:rPr lang="zh-CN" altLang="en-US" sz="2400">
                <a:latin typeface="Arial" pitchFamily="34" charset="0"/>
                <a:ea typeface="宋体" pitchFamily="2" charset="-122"/>
                <a:cs typeface="Arial" pitchFamily="34" charset="0"/>
                <a:sym typeface="Wingdings" pitchFamily="2" charset="2"/>
              </a:rPr>
              <a:t>原核细胞和真核细胞</a:t>
            </a:r>
            <a:r>
              <a:rPr lang="en-US" altLang="zh-CN" sz="2400">
                <a:latin typeface="Arial" pitchFamily="34" charset="0"/>
                <a:ea typeface="宋体" pitchFamily="2" charset="-122"/>
                <a:cs typeface="Arial" pitchFamily="34" charset="0"/>
                <a:sym typeface="Wingdings" pitchFamily="2" charset="2"/>
              </a:rPr>
              <a:t>RNA</a:t>
            </a:r>
            <a:r>
              <a:rPr lang="zh-CN" altLang="en-US" sz="2400">
                <a:latin typeface="Arial" pitchFamily="34" charset="0"/>
                <a:ea typeface="宋体" pitchFamily="2" charset="-122"/>
                <a:cs typeface="Arial" pitchFamily="34" charset="0"/>
                <a:sym typeface="Wingdings" pitchFamily="2" charset="2"/>
              </a:rPr>
              <a:t>聚合酶有什么不同？</a:t>
            </a:r>
            <a:endParaRPr lang="en-US" altLang="zh-CN" sz="2400">
              <a:latin typeface="Arial" pitchFamily="34" charset="0"/>
              <a:ea typeface="宋体" pitchFamily="2" charset="-122"/>
              <a:cs typeface="Arial" pitchFamily="34" charset="0"/>
              <a:sym typeface="Wingdings" pitchFamily="2" charset="2"/>
            </a:endParaRPr>
          </a:p>
          <a:p>
            <a:pPr eaLnBrk="1" hangingPunct="1"/>
            <a:endParaRPr lang="en-US" altLang="zh-CN" sz="2400">
              <a:latin typeface="Arial" pitchFamily="34" charset="0"/>
              <a:ea typeface="宋体" pitchFamily="2" charset="-122"/>
              <a:cs typeface="Arial" pitchFamily="34" charset="0"/>
              <a:sym typeface="Wingdings" pitchFamily="2" charset="2"/>
            </a:endParaRPr>
          </a:p>
          <a:p>
            <a:pPr eaLnBrk="1" hangingPunct="1">
              <a:lnSpc>
                <a:spcPct val="110000"/>
              </a:lnSpc>
              <a:spcBef>
                <a:spcPts val="100"/>
              </a:spcBef>
            </a:pPr>
            <a:r>
              <a:rPr lang="zh-CN" altLang="en-US" sz="2400">
                <a:solidFill>
                  <a:srgbClr val="003399"/>
                </a:solidFill>
                <a:latin typeface="Arial" pitchFamily="34" charset="0"/>
                <a:ea typeface="宋体" pitchFamily="2" charset="-122"/>
                <a:cs typeface="Arial" pitchFamily="34" charset="0"/>
              </a:rPr>
              <a:t>原核生物</a:t>
            </a:r>
            <a:r>
              <a:rPr lang="en-US" altLang="zh-CN" sz="2400">
                <a:solidFill>
                  <a:srgbClr val="003399"/>
                </a:solidFill>
                <a:latin typeface="Arial" pitchFamily="34" charset="0"/>
                <a:ea typeface="宋体" pitchFamily="2" charset="-122"/>
                <a:cs typeface="Arial" pitchFamily="34" charset="0"/>
              </a:rPr>
              <a:t>RNA</a:t>
            </a:r>
            <a:r>
              <a:rPr lang="zh-CN" altLang="en-US" sz="2400">
                <a:solidFill>
                  <a:srgbClr val="003399"/>
                </a:solidFill>
                <a:latin typeface="Arial" pitchFamily="34" charset="0"/>
                <a:ea typeface="宋体" pitchFamily="2" charset="-122"/>
                <a:cs typeface="Arial" pitchFamily="34" charset="0"/>
              </a:rPr>
              <a:t>聚合酶</a:t>
            </a:r>
            <a:r>
              <a:rPr lang="en-US" altLang="zh-CN" sz="2400">
                <a:solidFill>
                  <a:srgbClr val="003399"/>
                </a:solidFill>
                <a:latin typeface="Arial" pitchFamily="34" charset="0"/>
                <a:ea typeface="宋体" pitchFamily="2" charset="-122"/>
                <a:cs typeface="Arial" pitchFamily="34" charset="0"/>
              </a:rPr>
              <a:t>—</a:t>
            </a:r>
            <a:r>
              <a:rPr lang="zh-CN" altLang="en-US" sz="2400">
                <a:solidFill>
                  <a:srgbClr val="003399"/>
                </a:solidFill>
                <a:latin typeface="Arial" pitchFamily="34" charset="0"/>
                <a:ea typeface="宋体" pitchFamily="2" charset="-122"/>
                <a:cs typeface="Arial" pitchFamily="34" charset="0"/>
              </a:rPr>
              <a:t>由几种不同的蛋白质组装成。</a:t>
            </a:r>
          </a:p>
          <a:p>
            <a:pPr eaLnBrk="1" hangingPunct="1">
              <a:lnSpc>
                <a:spcPct val="110000"/>
              </a:lnSpc>
              <a:spcBef>
                <a:spcPts val="100"/>
              </a:spcBef>
              <a:buFontTx/>
              <a:buAutoNum type="circleNumDbPlain"/>
            </a:pPr>
            <a:r>
              <a:rPr lang="el-GR" altLang="zh-CN" sz="2400">
                <a:solidFill>
                  <a:srgbClr val="003399"/>
                </a:solidFill>
                <a:latin typeface="Arial" pitchFamily="34" charset="0"/>
                <a:ea typeface="宋体" pitchFamily="2" charset="-122"/>
                <a:cs typeface="Arial" pitchFamily="34" charset="0"/>
              </a:rPr>
              <a:t>β</a:t>
            </a:r>
            <a:r>
              <a:rPr lang="en-US" altLang="zh-CN" sz="2400">
                <a:solidFill>
                  <a:srgbClr val="003399"/>
                </a:solidFill>
                <a:latin typeface="Arial" pitchFamily="34" charset="0"/>
                <a:ea typeface="宋体" pitchFamily="2" charset="-122"/>
                <a:cs typeface="Arial" pitchFamily="34" charset="0"/>
              </a:rPr>
              <a:t>’</a:t>
            </a:r>
            <a:r>
              <a:rPr lang="zh-CN" altLang="en-US" sz="2400">
                <a:solidFill>
                  <a:srgbClr val="003399"/>
                </a:solidFill>
                <a:latin typeface="Arial" pitchFamily="34" charset="0"/>
                <a:ea typeface="宋体" pitchFamily="2" charset="-122"/>
                <a:cs typeface="Arial" pitchFamily="34" charset="0"/>
              </a:rPr>
              <a:t>（</a:t>
            </a:r>
            <a:r>
              <a:rPr lang="en-US" altLang="zh-CN" sz="2400">
                <a:solidFill>
                  <a:srgbClr val="003399"/>
                </a:solidFill>
                <a:latin typeface="Arial" pitchFamily="34" charset="0"/>
                <a:ea typeface="宋体" pitchFamily="2" charset="-122"/>
                <a:cs typeface="Arial" pitchFamily="34" charset="0"/>
              </a:rPr>
              <a:t>beta-prime</a:t>
            </a:r>
            <a:r>
              <a:rPr lang="zh-CN" altLang="en-US" sz="2400">
                <a:solidFill>
                  <a:srgbClr val="003399"/>
                </a:solidFill>
                <a:latin typeface="Arial" pitchFamily="34" charset="0"/>
                <a:ea typeface="宋体" pitchFamily="2" charset="-122"/>
                <a:cs typeface="Arial" pitchFamily="34" charset="0"/>
              </a:rPr>
              <a:t>）蛋白质</a:t>
            </a:r>
            <a:r>
              <a:rPr lang="en-US" altLang="zh-CN" sz="2400">
                <a:solidFill>
                  <a:srgbClr val="003399"/>
                </a:solidFill>
                <a:latin typeface="Arial" pitchFamily="34" charset="0"/>
                <a:ea typeface="宋体" pitchFamily="2" charset="-122"/>
                <a:cs typeface="Arial" pitchFamily="34" charset="0"/>
              </a:rPr>
              <a:t>—</a:t>
            </a:r>
            <a:r>
              <a:rPr lang="zh-CN" altLang="en-US" sz="2400">
                <a:solidFill>
                  <a:srgbClr val="003399"/>
                </a:solidFill>
                <a:latin typeface="Arial" pitchFamily="34" charset="0"/>
                <a:ea typeface="宋体" pitchFamily="2" charset="-122"/>
                <a:cs typeface="Arial" pitchFamily="34" charset="0"/>
              </a:rPr>
              <a:t>实现与</a:t>
            </a:r>
            <a:r>
              <a:rPr lang="en-US" altLang="zh-CN" sz="2400">
                <a:solidFill>
                  <a:srgbClr val="003399"/>
                </a:solidFill>
                <a:latin typeface="Arial" pitchFamily="34" charset="0"/>
                <a:ea typeface="宋体" pitchFamily="2" charset="-122"/>
                <a:cs typeface="Arial" pitchFamily="34" charset="0"/>
              </a:rPr>
              <a:t>DNA</a:t>
            </a:r>
            <a:r>
              <a:rPr lang="zh-CN" altLang="en-US" sz="2400">
                <a:solidFill>
                  <a:srgbClr val="003399"/>
                </a:solidFill>
                <a:latin typeface="Arial" pitchFamily="34" charset="0"/>
                <a:ea typeface="宋体" pitchFamily="2" charset="-122"/>
                <a:cs typeface="Arial" pitchFamily="34" charset="0"/>
              </a:rPr>
              <a:t>模板的结合</a:t>
            </a:r>
          </a:p>
          <a:p>
            <a:pPr eaLnBrk="1" hangingPunct="1">
              <a:lnSpc>
                <a:spcPct val="110000"/>
              </a:lnSpc>
              <a:spcBef>
                <a:spcPts val="100"/>
              </a:spcBef>
              <a:buFontTx/>
              <a:buAutoNum type="circleNumDbPlain"/>
            </a:pPr>
            <a:r>
              <a:rPr lang="el-GR" altLang="zh-CN" sz="2400">
                <a:solidFill>
                  <a:srgbClr val="003399"/>
                </a:solidFill>
                <a:latin typeface="Arial" pitchFamily="34" charset="0"/>
                <a:ea typeface="宋体" pitchFamily="2" charset="-122"/>
                <a:cs typeface="Arial" pitchFamily="34" charset="0"/>
              </a:rPr>
              <a:t>β</a:t>
            </a:r>
            <a:r>
              <a:rPr lang="zh-CN" altLang="en-US" sz="2400">
                <a:solidFill>
                  <a:srgbClr val="003399"/>
                </a:solidFill>
                <a:latin typeface="Arial" pitchFamily="34" charset="0"/>
                <a:ea typeface="宋体" pitchFamily="2" charset="-122"/>
                <a:cs typeface="Arial" pitchFamily="34" charset="0"/>
              </a:rPr>
              <a:t>蛋白质实现核苷酸之间的连接。</a:t>
            </a:r>
          </a:p>
          <a:p>
            <a:pPr eaLnBrk="1" hangingPunct="1">
              <a:lnSpc>
                <a:spcPct val="110000"/>
              </a:lnSpc>
              <a:spcBef>
                <a:spcPts val="100"/>
              </a:spcBef>
              <a:buFontTx/>
              <a:buAutoNum type="circleNumDbPlain"/>
            </a:pPr>
            <a:r>
              <a:rPr lang="el-GR" altLang="zh-CN" sz="2400">
                <a:solidFill>
                  <a:srgbClr val="003399"/>
                </a:solidFill>
                <a:latin typeface="Arial" pitchFamily="34" charset="0"/>
                <a:ea typeface="宋体" pitchFamily="2" charset="-122"/>
                <a:cs typeface="Arial" pitchFamily="34" charset="0"/>
              </a:rPr>
              <a:t>α</a:t>
            </a:r>
            <a:r>
              <a:rPr lang="zh-CN" altLang="en-US" sz="2400">
                <a:solidFill>
                  <a:srgbClr val="003399"/>
                </a:solidFill>
                <a:latin typeface="Arial" pitchFamily="34" charset="0"/>
                <a:ea typeface="宋体" pitchFamily="2" charset="-122"/>
                <a:cs typeface="Arial" pitchFamily="34" charset="0"/>
              </a:rPr>
              <a:t>蛋白质将亚单元结合在一起。</a:t>
            </a:r>
          </a:p>
          <a:p>
            <a:pPr eaLnBrk="1" hangingPunct="1">
              <a:lnSpc>
                <a:spcPct val="110000"/>
              </a:lnSpc>
              <a:spcBef>
                <a:spcPts val="100"/>
              </a:spcBef>
              <a:buFontTx/>
              <a:buAutoNum type="circleNumDbPlain"/>
            </a:pPr>
            <a:r>
              <a:rPr lang="el-GR" altLang="zh-CN" sz="2400">
                <a:solidFill>
                  <a:srgbClr val="003399"/>
                </a:solidFill>
                <a:latin typeface="Arial" pitchFamily="34" charset="0"/>
                <a:ea typeface="宋体" pitchFamily="2" charset="-122"/>
                <a:cs typeface="Arial" pitchFamily="34" charset="0"/>
              </a:rPr>
              <a:t>σ</a:t>
            </a:r>
            <a:r>
              <a:rPr lang="zh-CN" altLang="en-US" sz="2400">
                <a:solidFill>
                  <a:srgbClr val="003399"/>
                </a:solidFill>
                <a:latin typeface="Arial" pitchFamily="34" charset="0"/>
                <a:ea typeface="宋体" pitchFamily="2" charset="-122"/>
                <a:cs typeface="Arial" pitchFamily="34" charset="0"/>
              </a:rPr>
              <a:t>蛋白特异识别启动子核苷酸序列。</a:t>
            </a:r>
            <a:endParaRPr lang="en-US" altLang="zh-CN" sz="2400">
              <a:solidFill>
                <a:srgbClr val="003399"/>
              </a:solidFill>
              <a:latin typeface="Arial" pitchFamily="34" charset="0"/>
              <a:ea typeface="宋体" pitchFamily="2" charset="-122"/>
              <a:cs typeface="Arial" pitchFamily="34" charset="0"/>
            </a:endParaRPr>
          </a:p>
          <a:p>
            <a:pPr eaLnBrk="1" hangingPunct="1">
              <a:lnSpc>
                <a:spcPct val="110000"/>
              </a:lnSpc>
              <a:spcBef>
                <a:spcPts val="100"/>
              </a:spcBef>
              <a:buFontTx/>
              <a:buNone/>
            </a:pPr>
            <a:endParaRPr lang="en-US" altLang="zh-CN" sz="2400">
              <a:solidFill>
                <a:srgbClr val="003399"/>
              </a:solidFill>
              <a:latin typeface="Arial" pitchFamily="34" charset="0"/>
              <a:ea typeface="宋体" pitchFamily="2" charset="-122"/>
              <a:cs typeface="Arial" pitchFamily="34" charset="0"/>
            </a:endParaRPr>
          </a:p>
          <a:p>
            <a:pPr eaLnBrk="1" hangingPunct="1">
              <a:lnSpc>
                <a:spcPct val="110000"/>
              </a:lnSpc>
              <a:spcBef>
                <a:spcPts val="100"/>
              </a:spcBef>
              <a:buFontTx/>
              <a:buNone/>
            </a:pPr>
            <a:r>
              <a:rPr lang="en-US" altLang="zh-CN" sz="2400">
                <a:solidFill>
                  <a:srgbClr val="003399"/>
                </a:solidFill>
                <a:latin typeface="Arial" pitchFamily="34" charset="0"/>
                <a:ea typeface="宋体" pitchFamily="2" charset="-122"/>
                <a:cs typeface="Arial" pitchFamily="34" charset="0"/>
              </a:rPr>
              <a:t>        β’</a:t>
            </a:r>
            <a:r>
              <a:rPr lang="zh-CN" altLang="en-US" sz="2400">
                <a:solidFill>
                  <a:srgbClr val="003399"/>
                </a:solidFill>
                <a:latin typeface="Arial" pitchFamily="34" charset="0"/>
                <a:ea typeface="宋体" pitchFamily="2" charset="-122"/>
                <a:cs typeface="Arial" pitchFamily="34" charset="0"/>
              </a:rPr>
              <a:t>、</a:t>
            </a:r>
            <a:r>
              <a:rPr lang="en-US" altLang="zh-CN" sz="2400">
                <a:solidFill>
                  <a:srgbClr val="003399"/>
                </a:solidFill>
                <a:latin typeface="Arial" pitchFamily="34" charset="0"/>
                <a:ea typeface="宋体" pitchFamily="2" charset="-122"/>
                <a:cs typeface="Arial" pitchFamily="34" charset="0"/>
              </a:rPr>
              <a:t>β</a:t>
            </a:r>
            <a:r>
              <a:rPr lang="zh-CN" altLang="en-US" sz="2400">
                <a:solidFill>
                  <a:srgbClr val="003399"/>
                </a:solidFill>
                <a:latin typeface="Arial" pitchFamily="34" charset="0"/>
                <a:ea typeface="宋体" pitchFamily="2" charset="-122"/>
                <a:cs typeface="Arial" pitchFamily="34" charset="0"/>
              </a:rPr>
              <a:t>和</a:t>
            </a:r>
            <a:r>
              <a:rPr lang="en-US" altLang="zh-CN" sz="2400">
                <a:solidFill>
                  <a:srgbClr val="003399"/>
                </a:solidFill>
                <a:latin typeface="Arial" pitchFamily="34" charset="0"/>
                <a:ea typeface="宋体" pitchFamily="2" charset="-122"/>
                <a:cs typeface="Arial" pitchFamily="34" charset="0"/>
              </a:rPr>
              <a:t>α</a:t>
            </a:r>
            <a:r>
              <a:rPr lang="zh-CN" altLang="en-US" sz="2400">
                <a:solidFill>
                  <a:srgbClr val="003399"/>
                </a:solidFill>
                <a:latin typeface="Arial" pitchFamily="34" charset="0"/>
                <a:ea typeface="宋体" pitchFamily="2" charset="-122"/>
                <a:cs typeface="Arial" pitchFamily="34" charset="0"/>
              </a:rPr>
              <a:t>蛋白在进化过程中非常保守，不同细菌的种类中具有很高的相似性。</a:t>
            </a:r>
            <a:r>
              <a:rPr lang="el-GR" altLang="zh-CN" sz="2400">
                <a:solidFill>
                  <a:srgbClr val="003399"/>
                </a:solidFill>
                <a:latin typeface="Arial" pitchFamily="34" charset="0"/>
                <a:ea typeface="宋体" pitchFamily="2" charset="-122"/>
                <a:cs typeface="Arial" pitchFamily="34" charset="0"/>
              </a:rPr>
              <a:t> σ</a:t>
            </a:r>
            <a:r>
              <a:rPr lang="zh-CN" altLang="en-US" sz="2400">
                <a:solidFill>
                  <a:srgbClr val="003399"/>
                </a:solidFill>
                <a:latin typeface="Arial" pitchFamily="34" charset="0"/>
                <a:ea typeface="宋体" pitchFamily="2" charset="-122"/>
                <a:cs typeface="Arial" pitchFamily="34" charset="0"/>
              </a:rPr>
              <a:t>保守性要差一些，不同的</a:t>
            </a:r>
            <a:r>
              <a:rPr lang="el-GR" altLang="zh-CN" sz="2400">
                <a:solidFill>
                  <a:srgbClr val="003399"/>
                </a:solidFill>
                <a:latin typeface="Arial" pitchFamily="34" charset="0"/>
                <a:ea typeface="宋体" pitchFamily="2" charset="-122"/>
                <a:cs typeface="Arial" pitchFamily="34" charset="0"/>
              </a:rPr>
              <a:t>σ</a:t>
            </a:r>
            <a:r>
              <a:rPr lang="zh-CN" altLang="en-US" sz="2400">
                <a:solidFill>
                  <a:srgbClr val="003399"/>
                </a:solidFill>
                <a:latin typeface="Arial" pitchFamily="34" charset="0"/>
                <a:ea typeface="宋体" pitchFamily="2" charset="-122"/>
                <a:cs typeface="Arial" pitchFamily="34" charset="0"/>
              </a:rPr>
              <a:t>因子形成了不同的</a:t>
            </a:r>
            <a:r>
              <a:rPr lang="en-US" altLang="zh-CN" sz="2400">
                <a:solidFill>
                  <a:srgbClr val="003399"/>
                </a:solidFill>
                <a:latin typeface="Arial" pitchFamily="34" charset="0"/>
                <a:ea typeface="宋体" pitchFamily="2" charset="-122"/>
                <a:cs typeface="Arial" pitchFamily="34" charset="0"/>
              </a:rPr>
              <a:t>RNA</a:t>
            </a:r>
            <a:r>
              <a:rPr lang="zh-CN" altLang="en-US" sz="2400">
                <a:solidFill>
                  <a:srgbClr val="003399"/>
                </a:solidFill>
                <a:latin typeface="Arial" pitchFamily="34" charset="0"/>
                <a:ea typeface="宋体" pitchFamily="2" charset="-122"/>
                <a:cs typeface="Arial" pitchFamily="34" charset="0"/>
              </a:rPr>
              <a:t>聚合酶。</a:t>
            </a:r>
          </a:p>
          <a:p>
            <a:pPr eaLnBrk="1" hangingPunct="1">
              <a:lnSpc>
                <a:spcPct val="110000"/>
              </a:lnSpc>
              <a:spcBef>
                <a:spcPts val="100"/>
              </a:spcBef>
            </a:pPr>
            <a:endParaRPr lang="en-US" altLang="zh-CN" sz="2400">
              <a:solidFill>
                <a:srgbClr val="003399"/>
              </a:solidFill>
              <a:sym typeface="Wingdings" pitchFamily="2" charset="2"/>
            </a:endParaRPr>
          </a:p>
        </p:txBody>
      </p:sp>
    </p:spTree>
    <p:extLst>
      <p:ext uri="{BB962C8B-B14F-4D97-AF65-F5344CB8AC3E}">
        <p14:creationId xmlns:p14="http://schemas.microsoft.com/office/powerpoint/2010/main" val="9049841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1922">
                                            <p:txEl>
                                              <p:pRg st="2" end="2"/>
                                            </p:txEl>
                                          </p:spTgt>
                                        </p:tgtEl>
                                        <p:attrNameLst>
                                          <p:attrName>style.visibility</p:attrName>
                                        </p:attrNameLst>
                                      </p:cBhvr>
                                      <p:to>
                                        <p:strVal val="visible"/>
                                      </p:to>
                                    </p:set>
                                    <p:animEffect transition="in" filter="blinds(horizontal)">
                                      <p:cBhvr>
                                        <p:cTn id="7" dur="500"/>
                                        <p:tgtEl>
                                          <p:spTgt spid="8192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1922">
                                            <p:txEl>
                                              <p:pRg st="3" end="3"/>
                                            </p:txEl>
                                          </p:spTgt>
                                        </p:tgtEl>
                                        <p:attrNameLst>
                                          <p:attrName>style.visibility</p:attrName>
                                        </p:attrNameLst>
                                      </p:cBhvr>
                                      <p:to>
                                        <p:strVal val="visible"/>
                                      </p:to>
                                    </p:set>
                                    <p:animEffect transition="in" filter="blinds(horizontal)">
                                      <p:cBhvr>
                                        <p:cTn id="10" dur="500"/>
                                        <p:tgtEl>
                                          <p:spTgt spid="81922">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1922">
                                            <p:txEl>
                                              <p:pRg st="4" end="4"/>
                                            </p:txEl>
                                          </p:spTgt>
                                        </p:tgtEl>
                                        <p:attrNameLst>
                                          <p:attrName>style.visibility</p:attrName>
                                        </p:attrNameLst>
                                      </p:cBhvr>
                                      <p:to>
                                        <p:strVal val="visible"/>
                                      </p:to>
                                    </p:set>
                                    <p:animEffect transition="in" filter="blinds(horizontal)">
                                      <p:cBhvr>
                                        <p:cTn id="13" dur="500"/>
                                        <p:tgtEl>
                                          <p:spTgt spid="81922">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1922">
                                            <p:txEl>
                                              <p:pRg st="5" end="5"/>
                                            </p:txEl>
                                          </p:spTgt>
                                        </p:tgtEl>
                                        <p:attrNameLst>
                                          <p:attrName>style.visibility</p:attrName>
                                        </p:attrNameLst>
                                      </p:cBhvr>
                                      <p:to>
                                        <p:strVal val="visible"/>
                                      </p:to>
                                    </p:set>
                                    <p:animEffect transition="in" filter="blinds(horizontal)">
                                      <p:cBhvr>
                                        <p:cTn id="16" dur="500"/>
                                        <p:tgtEl>
                                          <p:spTgt spid="81922">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81922">
                                            <p:txEl>
                                              <p:pRg st="6" end="6"/>
                                            </p:txEl>
                                          </p:spTgt>
                                        </p:tgtEl>
                                        <p:attrNameLst>
                                          <p:attrName>style.visibility</p:attrName>
                                        </p:attrNameLst>
                                      </p:cBhvr>
                                      <p:to>
                                        <p:strVal val="visible"/>
                                      </p:to>
                                    </p:set>
                                    <p:animEffect transition="in" filter="blinds(horizontal)">
                                      <p:cBhvr>
                                        <p:cTn id="19" dur="500"/>
                                        <p:tgtEl>
                                          <p:spTgt spid="81922">
                                            <p:txEl>
                                              <p:pRg st="6" end="6"/>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81922">
                                            <p:txEl>
                                              <p:pRg st="8" end="8"/>
                                            </p:txEl>
                                          </p:spTgt>
                                        </p:tgtEl>
                                        <p:attrNameLst>
                                          <p:attrName>style.visibility</p:attrName>
                                        </p:attrNameLst>
                                      </p:cBhvr>
                                      <p:to>
                                        <p:strVal val="visible"/>
                                      </p:to>
                                    </p:set>
                                    <p:animEffect transition="in" filter="blinds(horizontal)">
                                      <p:cBhvr>
                                        <p:cTn id="24" dur="500"/>
                                        <p:tgtEl>
                                          <p:spTgt spid="8192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857250"/>
            <a:ext cx="8229600" cy="5149850"/>
          </a:xfrm>
        </p:spPr>
        <p:txBody>
          <a:bodyPr/>
          <a:lstStyle/>
          <a:p>
            <a:pPr marL="381000" indent="-381000" eaLnBrk="1" hangingPunct="1">
              <a:lnSpc>
                <a:spcPct val="80000"/>
              </a:lnSpc>
            </a:pPr>
            <a:r>
              <a:rPr lang="zh-CN" altLang="en-US" sz="2400">
                <a:solidFill>
                  <a:srgbClr val="003399"/>
                </a:solidFill>
                <a:latin typeface="Arial" pitchFamily="34" charset="0"/>
                <a:ea typeface="宋体" pitchFamily="2" charset="-122"/>
                <a:cs typeface="Arial" pitchFamily="34" charset="0"/>
              </a:rPr>
              <a:t>真核基因的表达涉及多种</a:t>
            </a:r>
            <a:r>
              <a:rPr lang="en-US" altLang="zh-CN" sz="2400">
                <a:solidFill>
                  <a:srgbClr val="003399"/>
                </a:solidFill>
                <a:latin typeface="Arial" pitchFamily="34" charset="0"/>
                <a:ea typeface="宋体" pitchFamily="2" charset="-122"/>
                <a:cs typeface="Arial" pitchFamily="34" charset="0"/>
              </a:rPr>
              <a:t>RNA</a:t>
            </a:r>
            <a:r>
              <a:rPr lang="zh-CN" altLang="en-US" sz="2400">
                <a:solidFill>
                  <a:srgbClr val="003399"/>
                </a:solidFill>
                <a:latin typeface="Arial" pitchFamily="34" charset="0"/>
                <a:ea typeface="宋体" pitchFamily="2" charset="-122"/>
                <a:cs typeface="Arial" pitchFamily="34" charset="0"/>
              </a:rPr>
              <a:t>聚合酶。</a:t>
            </a:r>
            <a:endParaRPr lang="en-US" altLang="zh-CN" sz="2400">
              <a:solidFill>
                <a:srgbClr val="003399"/>
              </a:solidFill>
              <a:latin typeface="Arial" pitchFamily="34" charset="0"/>
              <a:ea typeface="宋体" pitchFamily="2" charset="-122"/>
              <a:cs typeface="Arial" pitchFamily="34" charset="0"/>
            </a:endParaRPr>
          </a:p>
          <a:p>
            <a:pPr marL="381000" indent="-381000" eaLnBrk="1" hangingPunct="1">
              <a:lnSpc>
                <a:spcPct val="80000"/>
              </a:lnSpc>
            </a:pPr>
            <a:endParaRPr lang="en-US" altLang="zh-CN" sz="2400">
              <a:solidFill>
                <a:srgbClr val="003399"/>
              </a:solidFill>
              <a:latin typeface="Arial" pitchFamily="34" charset="0"/>
              <a:ea typeface="宋体" pitchFamily="2" charset="-122"/>
              <a:cs typeface="Arial" pitchFamily="34" charset="0"/>
            </a:endParaRPr>
          </a:p>
          <a:p>
            <a:pPr marL="381000" indent="-381000" eaLnBrk="1" hangingPunct="1">
              <a:lnSpc>
                <a:spcPct val="80000"/>
              </a:lnSpc>
            </a:pPr>
            <a:r>
              <a:rPr lang="zh-CN" altLang="en-US" sz="2400">
                <a:solidFill>
                  <a:srgbClr val="003399"/>
                </a:solidFill>
                <a:latin typeface="Arial" pitchFamily="34" charset="0"/>
                <a:ea typeface="宋体" pitchFamily="2" charset="-122"/>
                <a:cs typeface="Arial" pitchFamily="34" charset="0"/>
              </a:rPr>
              <a:t>真核生物的</a:t>
            </a:r>
            <a:r>
              <a:rPr lang="en-US" altLang="zh-CN" sz="2400">
                <a:solidFill>
                  <a:srgbClr val="003399"/>
                </a:solidFill>
                <a:latin typeface="Arial" pitchFamily="34" charset="0"/>
                <a:ea typeface="宋体" pitchFamily="2" charset="-122"/>
                <a:cs typeface="Arial" pitchFamily="34" charset="0"/>
              </a:rPr>
              <a:t>RNA</a:t>
            </a:r>
            <a:r>
              <a:rPr lang="zh-CN" altLang="en-US" sz="2400">
                <a:solidFill>
                  <a:srgbClr val="003399"/>
                </a:solidFill>
                <a:latin typeface="Arial" pitchFamily="34" charset="0"/>
                <a:ea typeface="宋体" pitchFamily="2" charset="-122"/>
                <a:cs typeface="Arial" pitchFamily="34" charset="0"/>
              </a:rPr>
              <a:t>聚合酶分三类：</a:t>
            </a:r>
            <a:endParaRPr lang="en-US" altLang="zh-CN" sz="2400">
              <a:solidFill>
                <a:srgbClr val="003399"/>
              </a:solidFill>
              <a:latin typeface="Arial" pitchFamily="34" charset="0"/>
              <a:ea typeface="宋体" pitchFamily="2" charset="-122"/>
              <a:cs typeface="Arial" pitchFamily="34" charset="0"/>
            </a:endParaRPr>
          </a:p>
          <a:p>
            <a:pPr marL="381000" indent="-381000" eaLnBrk="1" hangingPunct="1">
              <a:lnSpc>
                <a:spcPct val="80000"/>
              </a:lnSpc>
            </a:pPr>
            <a:endParaRPr lang="zh-CN" altLang="en-US" sz="2400">
              <a:solidFill>
                <a:srgbClr val="003399"/>
              </a:solidFill>
              <a:latin typeface="Arial" pitchFamily="34" charset="0"/>
              <a:ea typeface="宋体" pitchFamily="2" charset="-122"/>
              <a:cs typeface="Arial" pitchFamily="34" charset="0"/>
            </a:endParaRPr>
          </a:p>
          <a:p>
            <a:pPr marL="381000" indent="-381000" eaLnBrk="1" hangingPunct="1">
              <a:lnSpc>
                <a:spcPct val="110000"/>
              </a:lnSpc>
              <a:spcBef>
                <a:spcPts val="100"/>
              </a:spcBef>
              <a:buFontTx/>
              <a:buAutoNum type="circleNumDbPlain"/>
            </a:pPr>
            <a:r>
              <a:rPr lang="en-US" altLang="zh-CN" sz="2400">
                <a:solidFill>
                  <a:srgbClr val="003399"/>
                </a:solidFill>
                <a:latin typeface="Arial" pitchFamily="34" charset="0"/>
                <a:ea typeface="宋体" pitchFamily="2" charset="-122"/>
                <a:cs typeface="Arial" pitchFamily="34" charset="0"/>
              </a:rPr>
              <a:t>RNA</a:t>
            </a:r>
            <a:r>
              <a:rPr lang="zh-CN" altLang="en-US" sz="2400">
                <a:solidFill>
                  <a:srgbClr val="003399"/>
                </a:solidFill>
                <a:latin typeface="Arial" pitchFamily="34" charset="0"/>
                <a:ea typeface="宋体" pitchFamily="2" charset="-122"/>
                <a:cs typeface="Arial" pitchFamily="34" charset="0"/>
              </a:rPr>
              <a:t>聚合酶</a:t>
            </a:r>
            <a:r>
              <a:rPr lang="en-US" altLang="zh-CN" sz="2400">
                <a:solidFill>
                  <a:srgbClr val="003399"/>
                </a:solidFill>
                <a:latin typeface="Arial" pitchFamily="34" charset="0"/>
                <a:ea typeface="宋体" pitchFamily="2" charset="-122"/>
                <a:cs typeface="Arial" pitchFamily="34" charset="0"/>
              </a:rPr>
              <a:t>Ⅰ</a:t>
            </a:r>
            <a:r>
              <a:rPr lang="zh-CN" altLang="en-US" sz="2400">
                <a:solidFill>
                  <a:srgbClr val="003399"/>
                </a:solidFill>
                <a:latin typeface="Arial" pitchFamily="34" charset="0"/>
                <a:ea typeface="宋体" pitchFamily="2" charset="-122"/>
                <a:cs typeface="Arial" pitchFamily="34" charset="0"/>
              </a:rPr>
              <a:t>存在于核仁中，转录</a:t>
            </a:r>
            <a:r>
              <a:rPr lang="en-US" altLang="zh-CN" sz="2400">
                <a:solidFill>
                  <a:srgbClr val="003399"/>
                </a:solidFill>
                <a:latin typeface="Arial" pitchFamily="34" charset="0"/>
                <a:ea typeface="宋体" pitchFamily="2" charset="-122"/>
                <a:cs typeface="Arial" pitchFamily="34" charset="0"/>
              </a:rPr>
              <a:t>rRNA</a:t>
            </a:r>
            <a:r>
              <a:rPr lang="zh-CN" altLang="en-US" sz="2400">
                <a:solidFill>
                  <a:srgbClr val="003399"/>
                </a:solidFill>
                <a:latin typeface="Arial" pitchFamily="34" charset="0"/>
                <a:ea typeface="宋体" pitchFamily="2" charset="-122"/>
                <a:cs typeface="Arial" pitchFamily="34" charset="0"/>
              </a:rPr>
              <a:t>。</a:t>
            </a:r>
          </a:p>
          <a:p>
            <a:pPr marL="381000" indent="-381000" eaLnBrk="1" hangingPunct="1">
              <a:lnSpc>
                <a:spcPct val="110000"/>
              </a:lnSpc>
              <a:spcBef>
                <a:spcPts val="100"/>
              </a:spcBef>
              <a:buFontTx/>
              <a:buAutoNum type="circleNumDbPlain"/>
            </a:pPr>
            <a:r>
              <a:rPr lang="en-US" altLang="zh-CN" sz="2400">
                <a:solidFill>
                  <a:srgbClr val="003399"/>
                </a:solidFill>
                <a:latin typeface="Arial" pitchFamily="34" charset="0"/>
                <a:ea typeface="宋体" pitchFamily="2" charset="-122"/>
                <a:cs typeface="Arial" pitchFamily="34" charset="0"/>
              </a:rPr>
              <a:t>RNA</a:t>
            </a:r>
            <a:r>
              <a:rPr lang="zh-CN" altLang="en-US" sz="2400">
                <a:solidFill>
                  <a:srgbClr val="003399"/>
                </a:solidFill>
                <a:latin typeface="Arial" pitchFamily="34" charset="0"/>
                <a:ea typeface="宋体" pitchFamily="2" charset="-122"/>
                <a:cs typeface="Arial" pitchFamily="34" charset="0"/>
              </a:rPr>
              <a:t>聚合酶</a:t>
            </a:r>
            <a:r>
              <a:rPr lang="en-US" altLang="zh-CN" sz="2400">
                <a:solidFill>
                  <a:srgbClr val="003399"/>
                </a:solidFill>
                <a:latin typeface="Arial" pitchFamily="34" charset="0"/>
                <a:ea typeface="宋体" pitchFamily="2" charset="-122"/>
                <a:cs typeface="Arial" pitchFamily="34" charset="0"/>
              </a:rPr>
              <a:t>Ⅱ</a:t>
            </a:r>
            <a:r>
              <a:rPr lang="zh-CN" altLang="en-US" sz="2400">
                <a:solidFill>
                  <a:srgbClr val="003399"/>
                </a:solidFill>
                <a:latin typeface="Arial" pitchFamily="34" charset="0"/>
                <a:ea typeface="宋体" pitchFamily="2" charset="-122"/>
                <a:cs typeface="Arial" pitchFamily="34" charset="0"/>
              </a:rPr>
              <a:t>存在于核质中，转录大多数基因，需要“</a:t>
            </a:r>
            <a:r>
              <a:rPr lang="en-US" altLang="zh-CN" sz="2400">
                <a:solidFill>
                  <a:srgbClr val="003399"/>
                </a:solidFill>
                <a:latin typeface="Arial" pitchFamily="34" charset="0"/>
                <a:ea typeface="宋体" pitchFamily="2" charset="-122"/>
                <a:cs typeface="Arial" pitchFamily="34" charset="0"/>
              </a:rPr>
              <a:t>TATA”</a:t>
            </a:r>
            <a:r>
              <a:rPr lang="zh-CN" altLang="en-US" sz="2400">
                <a:solidFill>
                  <a:srgbClr val="003399"/>
                </a:solidFill>
                <a:latin typeface="Arial" pitchFamily="34" charset="0"/>
                <a:ea typeface="宋体" pitchFamily="2" charset="-122"/>
                <a:cs typeface="Arial" pitchFamily="34" charset="0"/>
              </a:rPr>
              <a:t>框。</a:t>
            </a:r>
          </a:p>
          <a:p>
            <a:pPr marL="381000" indent="-381000" eaLnBrk="1" hangingPunct="1">
              <a:lnSpc>
                <a:spcPct val="110000"/>
              </a:lnSpc>
              <a:spcBef>
                <a:spcPts val="100"/>
              </a:spcBef>
              <a:buFontTx/>
              <a:buAutoNum type="circleNumDbPlain"/>
            </a:pPr>
            <a:r>
              <a:rPr lang="en-US" altLang="zh-CN" sz="2400">
                <a:solidFill>
                  <a:srgbClr val="003399"/>
                </a:solidFill>
                <a:latin typeface="Arial" pitchFamily="34" charset="0"/>
                <a:ea typeface="宋体" pitchFamily="2" charset="-122"/>
                <a:cs typeface="Arial" pitchFamily="34" charset="0"/>
              </a:rPr>
              <a:t>RNA</a:t>
            </a:r>
            <a:r>
              <a:rPr lang="zh-CN" altLang="en-US" sz="2400">
                <a:solidFill>
                  <a:srgbClr val="003399"/>
                </a:solidFill>
                <a:latin typeface="Arial" pitchFamily="34" charset="0"/>
                <a:ea typeface="宋体" pitchFamily="2" charset="-122"/>
                <a:cs typeface="Arial" pitchFamily="34" charset="0"/>
              </a:rPr>
              <a:t>聚合酶</a:t>
            </a:r>
            <a:r>
              <a:rPr lang="en-US" altLang="zh-CN" sz="2400">
                <a:solidFill>
                  <a:srgbClr val="003399"/>
                </a:solidFill>
                <a:latin typeface="Arial" pitchFamily="34" charset="0"/>
                <a:ea typeface="宋体" pitchFamily="2" charset="-122"/>
                <a:cs typeface="Arial" pitchFamily="34" charset="0"/>
              </a:rPr>
              <a:t>Ⅲ</a:t>
            </a:r>
            <a:r>
              <a:rPr lang="zh-CN" altLang="en-US" sz="2400">
                <a:solidFill>
                  <a:srgbClr val="003399"/>
                </a:solidFill>
                <a:latin typeface="Arial" pitchFamily="34" charset="0"/>
                <a:ea typeface="宋体" pitchFamily="2" charset="-122"/>
                <a:cs typeface="Arial" pitchFamily="34" charset="0"/>
              </a:rPr>
              <a:t>存在于核质中，转录很少几种基因如</a:t>
            </a:r>
            <a:r>
              <a:rPr lang="en-US" altLang="zh-CN" sz="2400">
                <a:solidFill>
                  <a:srgbClr val="003399"/>
                </a:solidFill>
                <a:latin typeface="Arial" pitchFamily="34" charset="0"/>
                <a:ea typeface="宋体" pitchFamily="2" charset="-122"/>
                <a:cs typeface="Arial" pitchFamily="34" charset="0"/>
              </a:rPr>
              <a:t>tRNA</a:t>
            </a:r>
            <a:r>
              <a:rPr lang="zh-CN" altLang="en-US" sz="2400">
                <a:solidFill>
                  <a:srgbClr val="003399"/>
                </a:solidFill>
                <a:latin typeface="Arial" pitchFamily="34" charset="0"/>
                <a:ea typeface="宋体" pitchFamily="2" charset="-122"/>
                <a:cs typeface="Arial" pitchFamily="34" charset="0"/>
              </a:rPr>
              <a:t>基因和</a:t>
            </a:r>
            <a:r>
              <a:rPr lang="en-US" altLang="zh-CN" sz="2400">
                <a:solidFill>
                  <a:srgbClr val="003399"/>
                </a:solidFill>
                <a:latin typeface="Arial" pitchFamily="34" charset="0"/>
                <a:ea typeface="宋体" pitchFamily="2" charset="-122"/>
                <a:cs typeface="Arial" pitchFamily="34" charset="0"/>
              </a:rPr>
              <a:t>5SrRNA</a:t>
            </a:r>
            <a:r>
              <a:rPr lang="zh-CN" altLang="en-US" sz="2400">
                <a:solidFill>
                  <a:srgbClr val="003399"/>
                </a:solidFill>
                <a:latin typeface="Arial" pitchFamily="34" charset="0"/>
                <a:ea typeface="宋体" pitchFamily="2" charset="-122"/>
                <a:cs typeface="Arial" pitchFamily="34" charset="0"/>
              </a:rPr>
              <a:t>基因。有些重复顺序如</a:t>
            </a:r>
            <a:r>
              <a:rPr lang="en-US" altLang="zh-CN" sz="2400">
                <a:solidFill>
                  <a:srgbClr val="003399"/>
                </a:solidFill>
                <a:latin typeface="Arial" pitchFamily="34" charset="0"/>
                <a:ea typeface="宋体" pitchFamily="2" charset="-122"/>
                <a:cs typeface="Arial" pitchFamily="34" charset="0"/>
              </a:rPr>
              <a:t>Alu</a:t>
            </a:r>
            <a:r>
              <a:rPr lang="zh-CN" altLang="en-US" sz="2400">
                <a:solidFill>
                  <a:srgbClr val="003399"/>
                </a:solidFill>
                <a:latin typeface="Arial" pitchFamily="34" charset="0"/>
                <a:ea typeface="宋体" pitchFamily="2" charset="-122"/>
                <a:cs typeface="Arial" pitchFamily="34" charset="0"/>
              </a:rPr>
              <a:t>顺序可能也由这种酶转录。</a:t>
            </a:r>
          </a:p>
          <a:p>
            <a:pPr marL="381000" indent="-381000">
              <a:lnSpc>
                <a:spcPct val="110000"/>
              </a:lnSpc>
              <a:spcBef>
                <a:spcPts val="100"/>
              </a:spcBef>
            </a:pPr>
            <a:endParaRPr lang="zh-CN" altLang="en-US">
              <a:solidFill>
                <a:srgbClr val="003399"/>
              </a:solidFill>
              <a:latin typeface="Arial" pitchFamily="34" charset="0"/>
              <a:ea typeface="宋体" pitchFamily="2" charset="-122"/>
              <a:cs typeface="Arial" pitchFamily="34" charset="0"/>
            </a:endParaRPr>
          </a:p>
        </p:txBody>
      </p:sp>
    </p:spTree>
    <p:extLst>
      <p:ext uri="{BB962C8B-B14F-4D97-AF65-F5344CB8AC3E}">
        <p14:creationId xmlns:p14="http://schemas.microsoft.com/office/powerpoint/2010/main" val="28780578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checkerboard(across)">
                                      <p:cBhvr>
                                        <p:cTn id="12" dur="500"/>
                                        <p:tgtEl>
                                          <p:spTgt spid="2">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checkerboard(across)">
                                      <p:cBhvr>
                                        <p:cTn id="15" dur="500"/>
                                        <p:tgtEl>
                                          <p:spTgt spid="2">
                                            <p:txEl>
                                              <p:pRg st="4" end="4"/>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checkerboard(across)">
                                      <p:cBhvr>
                                        <p:cTn id="18" dur="500"/>
                                        <p:tgtEl>
                                          <p:spTgt spid="2">
                                            <p:txEl>
                                              <p:pRg st="5" end="5"/>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animEffect transition="in" filter="checkerboard(across)">
                                      <p:cBhvr>
                                        <p:cTn id="21"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内容占位符 1"/>
          <p:cNvSpPr>
            <a:spLocks noGrp="1"/>
          </p:cNvSpPr>
          <p:nvPr>
            <p:ph idx="1"/>
          </p:nvPr>
        </p:nvSpPr>
        <p:spPr>
          <a:xfrm>
            <a:off x="428625" y="642938"/>
            <a:ext cx="8229600" cy="5286375"/>
          </a:xfrm>
        </p:spPr>
        <p:txBody>
          <a:bodyPr/>
          <a:lstStyle/>
          <a:p>
            <a:pPr eaLnBrk="1" hangingPunct="1"/>
            <a:r>
              <a:rPr lang="en-US" altLang="zh-CN" sz="2400" dirty="0">
                <a:sym typeface="Wingdings" pitchFamily="2" charset="2"/>
              </a:rPr>
              <a:t>  </a:t>
            </a:r>
            <a:r>
              <a:rPr lang="en-US" altLang="zh-CN" sz="2400" dirty="0">
                <a:latin typeface="Arial" pitchFamily="34" charset="0"/>
                <a:ea typeface="宋体" pitchFamily="2" charset="-122"/>
                <a:cs typeface="Arial" pitchFamily="34" charset="0"/>
                <a:sym typeface="Wingdings" pitchFamily="2" charset="2"/>
              </a:rPr>
              <a:t>6.9  </a:t>
            </a:r>
            <a:r>
              <a:rPr lang="zh-CN" altLang="en-US" sz="2400" dirty="0">
                <a:latin typeface="Arial" pitchFamily="34" charset="0"/>
                <a:ea typeface="宋体" pitchFamily="2" charset="-122"/>
                <a:cs typeface="Arial" pitchFamily="34" charset="0"/>
                <a:sym typeface="Wingdings" pitchFamily="2" charset="2"/>
              </a:rPr>
              <a:t>在下列人类基因启动子序列中，当该基因处于转录失活的组织中时，有多少核苷酸可能被甲基化？当该基因处于具有转录活性的组织中时，情况又如何？</a:t>
            </a:r>
            <a:endParaRPr lang="en-US" altLang="zh-CN" sz="2400" dirty="0">
              <a:latin typeface="Arial" pitchFamily="34" charset="0"/>
              <a:ea typeface="宋体" pitchFamily="2" charset="-122"/>
              <a:cs typeface="Arial" pitchFamily="34" charset="0"/>
              <a:sym typeface="Wingdings" pitchFamily="2" charset="2"/>
            </a:endParaRPr>
          </a:p>
          <a:p>
            <a:pPr eaLnBrk="1" hangingPunct="1">
              <a:buFont typeface="Wingdings 3" pitchFamily="18" charset="2"/>
              <a:buNone/>
            </a:pPr>
            <a:endParaRPr lang="en-US" altLang="zh-CN" sz="2400" dirty="0">
              <a:latin typeface="Arial" pitchFamily="34" charset="0"/>
              <a:ea typeface="宋体" pitchFamily="2" charset="-122"/>
              <a:cs typeface="Arial" pitchFamily="34" charset="0"/>
              <a:sym typeface="Wingdings" pitchFamily="2" charset="2"/>
            </a:endParaRPr>
          </a:p>
          <a:p>
            <a:pPr eaLnBrk="1" hangingPunct="1">
              <a:buFont typeface="Wingdings 3" pitchFamily="18" charset="2"/>
              <a:buNone/>
            </a:pPr>
            <a:r>
              <a:rPr lang="en-US" altLang="zh-CN" sz="2400" dirty="0">
                <a:latin typeface="Arial" pitchFamily="34" charset="0"/>
                <a:ea typeface="宋体" pitchFamily="2" charset="-122"/>
                <a:cs typeface="Arial" pitchFamily="34" charset="0"/>
                <a:sym typeface="Wingdings" pitchFamily="2" charset="2"/>
              </a:rPr>
              <a:t>  5’-GGG</a:t>
            </a:r>
            <a:r>
              <a:rPr lang="en-US" altLang="zh-CN" sz="2400" u="sng" dirty="0">
                <a:latin typeface="Arial" pitchFamily="34" charset="0"/>
                <a:ea typeface="宋体" pitchFamily="2" charset="-122"/>
                <a:cs typeface="Arial" pitchFamily="34" charset="0"/>
                <a:sym typeface="Wingdings" pitchFamily="2" charset="2"/>
              </a:rPr>
              <a:t>CGCG</a:t>
            </a:r>
            <a:r>
              <a:rPr lang="en-US" altLang="zh-CN" sz="2400" dirty="0">
                <a:latin typeface="Arial" pitchFamily="34" charset="0"/>
                <a:ea typeface="宋体" pitchFamily="2" charset="-122"/>
                <a:cs typeface="Arial" pitchFamily="34" charset="0"/>
                <a:sym typeface="Wingdings" pitchFamily="2" charset="2"/>
              </a:rPr>
              <a:t>AATATCC</a:t>
            </a:r>
            <a:r>
              <a:rPr lang="en-US" altLang="zh-CN" sz="2400" u="sng" dirty="0">
                <a:latin typeface="Arial" pitchFamily="34" charset="0"/>
                <a:ea typeface="宋体" pitchFamily="2" charset="-122"/>
                <a:cs typeface="Arial" pitchFamily="34" charset="0"/>
                <a:sym typeface="Wingdings" pitchFamily="2" charset="2"/>
              </a:rPr>
              <a:t>CG</a:t>
            </a:r>
            <a:r>
              <a:rPr lang="en-US" altLang="zh-CN" sz="2400" dirty="0">
                <a:latin typeface="Arial" pitchFamily="34" charset="0"/>
                <a:ea typeface="宋体" pitchFamily="2" charset="-122"/>
                <a:cs typeface="Arial" pitchFamily="34" charset="0"/>
                <a:sym typeface="Wingdings" pitchFamily="2" charset="2"/>
              </a:rPr>
              <a:t>GAGTC</a:t>
            </a:r>
            <a:r>
              <a:rPr lang="en-US" altLang="zh-CN" sz="2400" u="sng" dirty="0">
                <a:latin typeface="Arial" pitchFamily="34" charset="0"/>
                <a:ea typeface="宋体" pitchFamily="2" charset="-122"/>
                <a:cs typeface="Arial" pitchFamily="34" charset="0"/>
                <a:sym typeface="Wingdings" pitchFamily="2" charset="2"/>
              </a:rPr>
              <a:t>CG</a:t>
            </a:r>
            <a:r>
              <a:rPr lang="en-US" altLang="zh-CN" sz="2400" dirty="0">
                <a:latin typeface="Arial" pitchFamily="34" charset="0"/>
                <a:ea typeface="宋体" pitchFamily="2" charset="-122"/>
                <a:cs typeface="Arial" pitchFamily="34" charset="0"/>
                <a:sym typeface="Wingdings" pitchFamily="2" charset="2"/>
              </a:rPr>
              <a:t>TATGACCT……</a:t>
            </a:r>
          </a:p>
          <a:p>
            <a:pPr eaLnBrk="1" hangingPunct="1">
              <a:buFont typeface="Wingdings 3" pitchFamily="18" charset="2"/>
              <a:buNone/>
            </a:pPr>
            <a:r>
              <a:rPr lang="en-US" altLang="zh-CN" sz="2400" dirty="0">
                <a:latin typeface="Arial" pitchFamily="34" charset="0"/>
                <a:ea typeface="宋体" pitchFamily="2" charset="-122"/>
                <a:cs typeface="Arial" pitchFamily="34" charset="0"/>
                <a:sym typeface="Wingdings" pitchFamily="2" charset="2"/>
              </a:rPr>
              <a:t>  3’-CCC</a:t>
            </a:r>
            <a:r>
              <a:rPr lang="en-US" altLang="zh-CN" sz="2400" u="sng" dirty="0">
                <a:latin typeface="Arial" pitchFamily="34" charset="0"/>
                <a:ea typeface="宋体" pitchFamily="2" charset="-122"/>
                <a:cs typeface="Arial" pitchFamily="34" charset="0"/>
                <a:sym typeface="Wingdings" pitchFamily="2" charset="2"/>
              </a:rPr>
              <a:t>GCGC</a:t>
            </a:r>
            <a:r>
              <a:rPr lang="en-US" altLang="zh-CN" sz="2400" dirty="0">
                <a:latin typeface="Arial" pitchFamily="34" charset="0"/>
                <a:ea typeface="宋体" pitchFamily="2" charset="-122"/>
                <a:cs typeface="Arial" pitchFamily="34" charset="0"/>
                <a:sym typeface="Wingdings" pitchFamily="2" charset="2"/>
              </a:rPr>
              <a:t>TTATAGG</a:t>
            </a:r>
            <a:r>
              <a:rPr lang="en-US" altLang="zh-CN" sz="2400" u="sng" dirty="0">
                <a:latin typeface="Arial" pitchFamily="34" charset="0"/>
                <a:ea typeface="宋体" pitchFamily="2" charset="-122"/>
                <a:cs typeface="Arial" pitchFamily="34" charset="0"/>
                <a:sym typeface="Wingdings" pitchFamily="2" charset="2"/>
              </a:rPr>
              <a:t>GC</a:t>
            </a:r>
            <a:r>
              <a:rPr lang="en-US" altLang="zh-CN" sz="2400" dirty="0">
                <a:latin typeface="Arial" pitchFamily="34" charset="0"/>
                <a:ea typeface="宋体" pitchFamily="2" charset="-122"/>
                <a:cs typeface="Arial" pitchFamily="34" charset="0"/>
                <a:sym typeface="Wingdings" pitchFamily="2" charset="2"/>
              </a:rPr>
              <a:t>CTCAG</a:t>
            </a:r>
            <a:r>
              <a:rPr lang="en-US" altLang="zh-CN" sz="2400" u="sng" dirty="0">
                <a:latin typeface="Arial" pitchFamily="34" charset="0"/>
                <a:ea typeface="宋体" pitchFamily="2" charset="-122"/>
                <a:cs typeface="Arial" pitchFamily="34" charset="0"/>
                <a:sym typeface="Wingdings" pitchFamily="2" charset="2"/>
              </a:rPr>
              <a:t>GC</a:t>
            </a:r>
            <a:r>
              <a:rPr lang="en-US" altLang="zh-CN" sz="2400" dirty="0">
                <a:latin typeface="Arial" pitchFamily="34" charset="0"/>
                <a:ea typeface="宋体" pitchFamily="2" charset="-122"/>
                <a:cs typeface="Arial" pitchFamily="34" charset="0"/>
                <a:sym typeface="Wingdings" pitchFamily="2" charset="2"/>
              </a:rPr>
              <a:t>ATACTGGA……</a:t>
            </a:r>
          </a:p>
          <a:p>
            <a:pPr eaLnBrk="1" hangingPunct="1">
              <a:buFont typeface="Wingdings 3" pitchFamily="18" charset="2"/>
              <a:buNone/>
            </a:pPr>
            <a:endParaRPr lang="en-US" altLang="zh-CN" sz="2400" dirty="0">
              <a:latin typeface="Arial" pitchFamily="34" charset="0"/>
              <a:ea typeface="宋体" pitchFamily="2" charset="-122"/>
              <a:cs typeface="Arial" pitchFamily="34" charset="0"/>
              <a:sym typeface="Wingdings" pitchFamily="2" charset="2"/>
            </a:endParaRPr>
          </a:p>
          <a:p>
            <a:pPr eaLnBrk="1" hangingPunct="1">
              <a:buFont typeface="Wingdings 3" pitchFamily="18" charset="2"/>
              <a:buNone/>
            </a:pPr>
            <a:r>
              <a:rPr lang="en-US" altLang="zh-CN" sz="2400" dirty="0">
                <a:latin typeface="Arial" pitchFamily="34" charset="0"/>
                <a:ea typeface="宋体" pitchFamily="2" charset="-122"/>
                <a:cs typeface="Arial" pitchFamily="34" charset="0"/>
                <a:sym typeface="Wingdings" pitchFamily="2" charset="2"/>
              </a:rPr>
              <a:t>  ……ACATATTCATGAT</a:t>
            </a:r>
            <a:r>
              <a:rPr lang="en-US" altLang="zh-CN" sz="2400" u="sng" dirty="0">
                <a:latin typeface="Arial" pitchFamily="34" charset="0"/>
                <a:ea typeface="宋体" pitchFamily="2" charset="-122"/>
                <a:cs typeface="Arial" pitchFamily="34" charset="0"/>
                <a:sym typeface="Wingdings" pitchFamily="2" charset="2"/>
              </a:rPr>
              <a:t>CG</a:t>
            </a:r>
            <a:r>
              <a:rPr lang="en-US" altLang="zh-CN" sz="2400" dirty="0">
                <a:latin typeface="Arial" pitchFamily="34" charset="0"/>
                <a:ea typeface="宋体" pitchFamily="2" charset="-122"/>
                <a:cs typeface="Arial" pitchFamily="34" charset="0"/>
                <a:sym typeface="Wingdings" pitchFamily="2" charset="2"/>
              </a:rPr>
              <a:t>CTAGCC-3’</a:t>
            </a:r>
          </a:p>
          <a:p>
            <a:pPr eaLnBrk="1" hangingPunct="1">
              <a:buFont typeface="Wingdings 3" pitchFamily="18" charset="2"/>
              <a:buNone/>
            </a:pPr>
            <a:r>
              <a:rPr lang="en-US" altLang="zh-CN" sz="2400" dirty="0">
                <a:latin typeface="Arial" pitchFamily="34" charset="0"/>
                <a:ea typeface="宋体" pitchFamily="2" charset="-122"/>
                <a:cs typeface="Arial" pitchFamily="34" charset="0"/>
                <a:sym typeface="Wingdings" pitchFamily="2" charset="2"/>
              </a:rPr>
              <a:t>  ……TGTATAAGTACTA</a:t>
            </a:r>
            <a:r>
              <a:rPr lang="en-US" altLang="zh-CN" sz="2400" u="sng" dirty="0">
                <a:latin typeface="Arial" pitchFamily="34" charset="0"/>
                <a:ea typeface="宋体" pitchFamily="2" charset="-122"/>
                <a:cs typeface="Arial" pitchFamily="34" charset="0"/>
                <a:sym typeface="Wingdings" pitchFamily="2" charset="2"/>
              </a:rPr>
              <a:t>GC</a:t>
            </a:r>
            <a:r>
              <a:rPr lang="en-US" altLang="zh-CN" sz="2400" dirty="0">
                <a:latin typeface="Arial" pitchFamily="34" charset="0"/>
                <a:ea typeface="宋体" pitchFamily="2" charset="-122"/>
                <a:cs typeface="Arial" pitchFamily="34" charset="0"/>
                <a:sym typeface="Wingdings" pitchFamily="2" charset="2"/>
              </a:rPr>
              <a:t>GATCGG-5’</a:t>
            </a:r>
          </a:p>
          <a:p>
            <a:pPr eaLnBrk="1" hangingPunct="1">
              <a:buFont typeface="Wingdings 3" pitchFamily="18" charset="2"/>
              <a:buNone/>
            </a:pPr>
            <a:endParaRPr lang="en-US" altLang="zh-CN" sz="2400" dirty="0">
              <a:latin typeface="Arial" pitchFamily="34" charset="0"/>
              <a:ea typeface="宋体" pitchFamily="2" charset="-122"/>
              <a:cs typeface="Arial" pitchFamily="34" charset="0"/>
              <a:sym typeface="Wingdings" pitchFamily="2" charset="2"/>
            </a:endParaRPr>
          </a:p>
          <a:p>
            <a:pPr eaLnBrk="1" hangingPunct="1">
              <a:buFont typeface="Wingdings 3" pitchFamily="18" charset="2"/>
              <a:buNone/>
            </a:pPr>
            <a:r>
              <a:rPr lang="en-US" altLang="zh-CN" sz="2400" dirty="0">
                <a:latin typeface="Arial" pitchFamily="34" charset="0"/>
                <a:ea typeface="宋体" pitchFamily="2" charset="-122"/>
                <a:cs typeface="Arial" pitchFamily="34" charset="0"/>
                <a:sym typeface="Wingdings" pitchFamily="2" charset="2"/>
              </a:rPr>
              <a:t>  </a:t>
            </a:r>
            <a:r>
              <a:rPr lang="zh-CN" altLang="en-US" sz="2400" dirty="0">
                <a:solidFill>
                  <a:srgbClr val="003399"/>
                </a:solidFill>
                <a:latin typeface="Arial" pitchFamily="34" charset="0"/>
                <a:ea typeface="宋体" pitchFamily="2" charset="-122"/>
                <a:cs typeface="Arial" pitchFamily="34" charset="0"/>
                <a:sym typeface="Wingdings" pitchFamily="2" charset="2"/>
              </a:rPr>
              <a:t>当处于转录失活的组织中时，有</a:t>
            </a:r>
            <a:r>
              <a:rPr lang="en-US" altLang="zh-CN" sz="2400" dirty="0">
                <a:solidFill>
                  <a:srgbClr val="F63804"/>
                </a:solidFill>
                <a:latin typeface="Arial" pitchFamily="34" charset="0"/>
                <a:ea typeface="宋体" pitchFamily="2" charset="-122"/>
                <a:cs typeface="Arial" pitchFamily="34" charset="0"/>
                <a:sym typeface="Wingdings" pitchFamily="2" charset="2"/>
              </a:rPr>
              <a:t>10</a:t>
            </a:r>
            <a:r>
              <a:rPr lang="zh-CN" altLang="en-US" sz="2400" dirty="0">
                <a:solidFill>
                  <a:srgbClr val="003399"/>
                </a:solidFill>
                <a:latin typeface="Arial" pitchFamily="34" charset="0"/>
                <a:ea typeface="宋体" pitchFamily="2" charset="-122"/>
                <a:cs typeface="Arial" pitchFamily="34" charset="0"/>
                <a:sym typeface="Wingdings" pitchFamily="2" charset="2"/>
              </a:rPr>
              <a:t>个核苷酸可能被甲基化。</a:t>
            </a:r>
            <a:endParaRPr lang="en-US" altLang="zh-CN" sz="2400" dirty="0">
              <a:solidFill>
                <a:srgbClr val="003399"/>
              </a:solidFill>
              <a:latin typeface="Arial" pitchFamily="34" charset="0"/>
              <a:ea typeface="宋体" pitchFamily="2" charset="-122"/>
              <a:cs typeface="Arial" pitchFamily="34" charset="0"/>
              <a:sym typeface="Wingdings" pitchFamily="2" charset="2"/>
            </a:endParaRPr>
          </a:p>
          <a:p>
            <a:pPr eaLnBrk="1" hangingPunct="1">
              <a:buFont typeface="Wingdings 3" pitchFamily="18" charset="2"/>
              <a:buNone/>
            </a:pPr>
            <a:r>
              <a:rPr lang="en-US" altLang="zh-CN" sz="2400" dirty="0">
                <a:solidFill>
                  <a:srgbClr val="003399"/>
                </a:solidFill>
                <a:latin typeface="Arial" pitchFamily="34" charset="0"/>
                <a:ea typeface="宋体" pitchFamily="2" charset="-122"/>
                <a:cs typeface="Arial" pitchFamily="34" charset="0"/>
                <a:sym typeface="Wingdings" pitchFamily="2" charset="2"/>
              </a:rPr>
              <a:t>  </a:t>
            </a:r>
            <a:r>
              <a:rPr lang="zh-CN" altLang="en-US" sz="2400" dirty="0">
                <a:solidFill>
                  <a:srgbClr val="003399"/>
                </a:solidFill>
                <a:latin typeface="Arial" pitchFamily="34" charset="0"/>
                <a:ea typeface="宋体" pitchFamily="2" charset="-122"/>
                <a:cs typeface="Arial" pitchFamily="34" charset="0"/>
                <a:sym typeface="Wingdings" pitchFamily="2" charset="2"/>
              </a:rPr>
              <a:t>当处于具有转录活性的组织中时，上述</a:t>
            </a:r>
            <a:r>
              <a:rPr lang="en-US" altLang="zh-CN" sz="2400" dirty="0">
                <a:solidFill>
                  <a:srgbClr val="003399"/>
                </a:solidFill>
                <a:latin typeface="Arial" pitchFamily="34" charset="0"/>
                <a:ea typeface="宋体" pitchFamily="2" charset="-122"/>
                <a:cs typeface="Arial" pitchFamily="34" charset="0"/>
                <a:sym typeface="Wingdings" pitchFamily="2" charset="2"/>
              </a:rPr>
              <a:t>10</a:t>
            </a:r>
            <a:r>
              <a:rPr lang="zh-CN" altLang="en-US" sz="2400" dirty="0">
                <a:solidFill>
                  <a:srgbClr val="003399"/>
                </a:solidFill>
                <a:latin typeface="Arial" pitchFamily="34" charset="0"/>
                <a:ea typeface="宋体" pitchFamily="2" charset="-122"/>
                <a:cs typeface="Arial" pitchFamily="34" charset="0"/>
                <a:sym typeface="Wingdings" pitchFamily="2" charset="2"/>
              </a:rPr>
              <a:t>个核苷酸都不会被甲基化。</a:t>
            </a:r>
            <a:endParaRPr lang="en-US" altLang="zh-CN" sz="2400" dirty="0">
              <a:solidFill>
                <a:srgbClr val="003399"/>
              </a:solidFill>
              <a:latin typeface="Arial" pitchFamily="34" charset="0"/>
              <a:ea typeface="宋体" pitchFamily="2" charset="-122"/>
              <a:cs typeface="Arial" pitchFamily="34" charset="0"/>
              <a:sym typeface="Wingdings" pitchFamily="2" charset="2"/>
            </a:endParaRPr>
          </a:p>
        </p:txBody>
      </p:sp>
      <p:sp>
        <p:nvSpPr>
          <p:cNvPr id="3" name="椭圆 2"/>
          <p:cNvSpPr/>
          <p:nvPr/>
        </p:nvSpPr>
        <p:spPr>
          <a:xfrm>
            <a:off x="1943100" y="2228850"/>
            <a:ext cx="142875" cy="35718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椭圆 3"/>
          <p:cNvSpPr/>
          <p:nvPr/>
        </p:nvSpPr>
        <p:spPr>
          <a:xfrm>
            <a:off x="2414588" y="2214563"/>
            <a:ext cx="142875" cy="35718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4243388" y="2214563"/>
            <a:ext cx="142875" cy="35718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椭圆 5"/>
          <p:cNvSpPr/>
          <p:nvPr/>
        </p:nvSpPr>
        <p:spPr>
          <a:xfrm>
            <a:off x="5815013" y="2214563"/>
            <a:ext cx="142875" cy="35718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椭圆 6"/>
          <p:cNvSpPr/>
          <p:nvPr/>
        </p:nvSpPr>
        <p:spPr>
          <a:xfrm>
            <a:off x="4071938" y="3500438"/>
            <a:ext cx="142875" cy="35718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椭圆 7"/>
          <p:cNvSpPr/>
          <p:nvPr/>
        </p:nvSpPr>
        <p:spPr>
          <a:xfrm>
            <a:off x="2071688" y="2643188"/>
            <a:ext cx="142875" cy="35718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椭圆 8"/>
          <p:cNvSpPr/>
          <p:nvPr/>
        </p:nvSpPr>
        <p:spPr>
          <a:xfrm>
            <a:off x="2500313" y="2643188"/>
            <a:ext cx="142875" cy="35718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椭圆 9"/>
          <p:cNvSpPr/>
          <p:nvPr/>
        </p:nvSpPr>
        <p:spPr>
          <a:xfrm>
            <a:off x="4357688" y="2643188"/>
            <a:ext cx="142875" cy="35718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椭圆 10"/>
          <p:cNvSpPr/>
          <p:nvPr/>
        </p:nvSpPr>
        <p:spPr>
          <a:xfrm>
            <a:off x="5915025" y="2643188"/>
            <a:ext cx="142875" cy="35718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椭圆 11"/>
          <p:cNvSpPr/>
          <p:nvPr/>
        </p:nvSpPr>
        <p:spPr>
          <a:xfrm>
            <a:off x="4357688" y="3886200"/>
            <a:ext cx="142875" cy="35718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40941838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1922">
                                            <p:txEl>
                                              <p:pRg st="8" end="8"/>
                                            </p:txEl>
                                          </p:spTgt>
                                        </p:tgtEl>
                                        <p:attrNameLst>
                                          <p:attrName>style.visibility</p:attrName>
                                        </p:attrNameLst>
                                      </p:cBhvr>
                                      <p:to>
                                        <p:strVal val="visible"/>
                                      </p:to>
                                    </p:set>
                                    <p:animEffect transition="in" filter="blinds(horizontal)">
                                      <p:cBhvr>
                                        <p:cTn id="7" dur="500"/>
                                        <p:tgtEl>
                                          <p:spTgt spid="81922">
                                            <p:txEl>
                                              <p:pRg st="8" end="8"/>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across)">
                                      <p:cBhvr>
                                        <p:cTn id="15" dur="500"/>
                                        <p:tgtEl>
                                          <p:spTgt spid="4"/>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heckerboard(across)">
                                      <p:cBhvr>
                                        <p:cTn id="18" dur="500"/>
                                        <p:tgtEl>
                                          <p:spTgt spid="5"/>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checkerboard(across)">
                                      <p:cBhvr>
                                        <p:cTn id="21" dur="500"/>
                                        <p:tgtEl>
                                          <p:spTgt spid="6"/>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heckerboard(across)">
                                      <p:cBhvr>
                                        <p:cTn id="24" dur="500"/>
                                        <p:tgtEl>
                                          <p:spTgt spid="7"/>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heckerboard(across)">
                                      <p:cBhvr>
                                        <p:cTn id="27" dur="500"/>
                                        <p:tgtEl>
                                          <p:spTgt spid="8"/>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checkerboard(across)">
                                      <p:cBhvr>
                                        <p:cTn id="30" dur="500"/>
                                        <p:tgtEl>
                                          <p:spTgt spid="9"/>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checkerboard(across)">
                                      <p:cBhvr>
                                        <p:cTn id="33" dur="500"/>
                                        <p:tgtEl>
                                          <p:spTgt spid="10"/>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checkerboard(across)">
                                      <p:cBhvr>
                                        <p:cTn id="36" dur="500"/>
                                        <p:tgtEl>
                                          <p:spTgt spid="11"/>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checkerboard(across)">
                                      <p:cBhvr>
                                        <p:cTn id="39" dur="500"/>
                                        <p:tgtEl>
                                          <p:spTgt spid="12"/>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81922">
                                            <p:txEl>
                                              <p:pRg st="9" end="9"/>
                                            </p:txEl>
                                          </p:spTgt>
                                        </p:tgtEl>
                                        <p:attrNameLst>
                                          <p:attrName>style.visibility</p:attrName>
                                        </p:attrNameLst>
                                      </p:cBhvr>
                                      <p:to>
                                        <p:strVal val="visible"/>
                                      </p:to>
                                    </p:set>
                                    <p:animEffect transition="in" filter="blinds(horizontal)">
                                      <p:cBhvr>
                                        <p:cTn id="44" dur="500"/>
                                        <p:tgtEl>
                                          <p:spTgt spid="8192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内容占位符 1"/>
          <p:cNvSpPr>
            <a:spLocks noGrp="1"/>
          </p:cNvSpPr>
          <p:nvPr>
            <p:ph idx="1"/>
          </p:nvPr>
        </p:nvSpPr>
        <p:spPr>
          <a:xfrm>
            <a:off x="428625" y="642938"/>
            <a:ext cx="8229600" cy="1214437"/>
          </a:xfrm>
        </p:spPr>
        <p:txBody>
          <a:bodyPr/>
          <a:lstStyle/>
          <a:p>
            <a:pPr eaLnBrk="1" hangingPunct="1"/>
            <a:r>
              <a:rPr lang="en-US" altLang="zh-CN" sz="2400">
                <a:sym typeface="Wingdings" pitchFamily="2" charset="2"/>
              </a:rPr>
              <a:t>  </a:t>
            </a:r>
            <a:r>
              <a:rPr lang="en-US" altLang="zh-CN" sz="2400">
                <a:latin typeface="Arial" pitchFamily="34" charset="0"/>
                <a:ea typeface="宋体" pitchFamily="2" charset="-122"/>
                <a:cs typeface="Arial" pitchFamily="34" charset="0"/>
                <a:sym typeface="Wingdings" pitchFamily="2" charset="2"/>
              </a:rPr>
              <a:t>6.12  </a:t>
            </a:r>
            <a:r>
              <a:rPr lang="zh-CN" altLang="en-US" sz="2400">
                <a:latin typeface="Arial" pitchFamily="34" charset="0"/>
                <a:ea typeface="宋体" pitchFamily="2" charset="-122"/>
                <a:cs typeface="Arial" pitchFamily="34" charset="0"/>
                <a:sym typeface="Wingdings" pitchFamily="2" charset="2"/>
              </a:rPr>
              <a:t>如果一个</a:t>
            </a:r>
            <a:r>
              <a:rPr lang="en-US" altLang="zh-CN" sz="2400">
                <a:latin typeface="Arial" pitchFamily="34" charset="0"/>
                <a:ea typeface="宋体" pitchFamily="2" charset="-122"/>
                <a:cs typeface="Arial" pitchFamily="34" charset="0"/>
                <a:sym typeface="Wingdings" pitchFamily="2" charset="2"/>
              </a:rPr>
              <a:t>hnRNA</a:t>
            </a:r>
            <a:r>
              <a:rPr lang="zh-CN" altLang="en-US" sz="2400">
                <a:latin typeface="Arial" pitchFamily="34" charset="0"/>
                <a:ea typeface="宋体" pitchFamily="2" charset="-122"/>
                <a:cs typeface="Arial" pitchFamily="34" charset="0"/>
                <a:sym typeface="Wingdings" pitchFamily="2" charset="2"/>
              </a:rPr>
              <a:t>有三个外显子，并且所有</a:t>
            </a:r>
            <a:r>
              <a:rPr lang="en-US" altLang="zh-CN" sz="2400">
                <a:latin typeface="Arial" pitchFamily="34" charset="0"/>
                <a:ea typeface="宋体" pitchFamily="2" charset="-122"/>
                <a:cs typeface="Arial" pitchFamily="34" charset="0"/>
                <a:sym typeface="Wingdings" pitchFamily="2" charset="2"/>
              </a:rPr>
              <a:t>5’</a:t>
            </a:r>
            <a:r>
              <a:rPr lang="zh-CN" altLang="en-US" sz="2400">
                <a:latin typeface="Arial" pitchFamily="34" charset="0"/>
                <a:ea typeface="宋体" pitchFamily="2" charset="-122"/>
                <a:cs typeface="Arial" pitchFamily="34" charset="0"/>
                <a:sym typeface="Wingdings" pitchFamily="2" charset="2"/>
              </a:rPr>
              <a:t>端剪接点可以和任何</a:t>
            </a:r>
            <a:r>
              <a:rPr lang="en-US" altLang="zh-CN" sz="2400">
                <a:latin typeface="Arial" pitchFamily="34" charset="0"/>
                <a:ea typeface="宋体" pitchFamily="2" charset="-122"/>
                <a:cs typeface="Arial" pitchFamily="34" charset="0"/>
                <a:sym typeface="Wingdings" pitchFamily="2" charset="2"/>
              </a:rPr>
              <a:t>3’</a:t>
            </a:r>
            <a:r>
              <a:rPr lang="zh-CN" altLang="en-US" sz="2400">
                <a:latin typeface="Arial" pitchFamily="34" charset="0"/>
                <a:ea typeface="宋体" pitchFamily="2" charset="-122"/>
                <a:cs typeface="Arial" pitchFamily="34" charset="0"/>
                <a:sym typeface="Wingdings" pitchFamily="2" charset="2"/>
              </a:rPr>
              <a:t>端剪接点配合使用，则可以加工成多少条不同的</a:t>
            </a:r>
            <a:r>
              <a:rPr lang="en-US" altLang="zh-CN" sz="2400">
                <a:latin typeface="Arial" pitchFamily="34" charset="0"/>
                <a:ea typeface="宋体" pitchFamily="2" charset="-122"/>
                <a:cs typeface="Arial" pitchFamily="34" charset="0"/>
                <a:sym typeface="Wingdings" pitchFamily="2" charset="2"/>
              </a:rPr>
              <a:t>mRNA</a:t>
            </a:r>
            <a:r>
              <a:rPr lang="zh-CN" altLang="en-US" sz="2400">
                <a:latin typeface="Arial" pitchFamily="34" charset="0"/>
                <a:ea typeface="宋体" pitchFamily="2" charset="-122"/>
                <a:cs typeface="Arial" pitchFamily="34" charset="0"/>
                <a:sym typeface="Wingdings" pitchFamily="2" charset="2"/>
              </a:rPr>
              <a:t>？画出每条</a:t>
            </a:r>
            <a:r>
              <a:rPr lang="en-US" altLang="zh-CN" sz="2400">
                <a:latin typeface="Arial" pitchFamily="34" charset="0"/>
                <a:ea typeface="宋体" pitchFamily="2" charset="-122"/>
                <a:cs typeface="Arial" pitchFamily="34" charset="0"/>
                <a:sym typeface="Wingdings" pitchFamily="2" charset="2"/>
              </a:rPr>
              <a:t>mRNA</a:t>
            </a:r>
            <a:r>
              <a:rPr lang="zh-CN" altLang="en-US" sz="2400">
                <a:latin typeface="Arial" pitchFamily="34" charset="0"/>
                <a:ea typeface="宋体" pitchFamily="2" charset="-122"/>
                <a:cs typeface="Arial" pitchFamily="34" charset="0"/>
                <a:sym typeface="Wingdings" pitchFamily="2" charset="2"/>
              </a:rPr>
              <a:t>的信息内容。</a:t>
            </a:r>
            <a:endParaRPr lang="en-US" altLang="zh-CN" sz="2400">
              <a:latin typeface="Arial" pitchFamily="34" charset="0"/>
              <a:ea typeface="宋体" pitchFamily="2" charset="-122"/>
              <a:cs typeface="Arial" pitchFamily="34" charset="0"/>
              <a:sym typeface="Wingdings" pitchFamily="2" charset="2"/>
            </a:endParaRPr>
          </a:p>
          <a:p>
            <a:pPr eaLnBrk="1" hangingPunct="1"/>
            <a:endParaRPr lang="en-US" altLang="zh-CN" sz="2400">
              <a:sym typeface="Wingdings" pitchFamily="2" charset="2"/>
            </a:endParaRPr>
          </a:p>
          <a:p>
            <a:pPr eaLnBrk="1" hangingPunct="1">
              <a:buFont typeface="Wingdings 3" pitchFamily="18" charset="2"/>
              <a:buNone/>
            </a:pPr>
            <a:endParaRPr lang="en-US" altLang="zh-CN" sz="2400">
              <a:sym typeface="Wingdings" pitchFamily="2" charset="2"/>
            </a:endParaRPr>
          </a:p>
        </p:txBody>
      </p:sp>
      <p:grpSp>
        <p:nvGrpSpPr>
          <p:cNvPr id="2" name="组合 29"/>
          <p:cNvGrpSpPr>
            <a:grpSpLocks/>
          </p:cNvGrpSpPr>
          <p:nvPr/>
        </p:nvGrpSpPr>
        <p:grpSpPr bwMode="auto">
          <a:xfrm>
            <a:off x="2000250" y="2214563"/>
            <a:ext cx="5000625" cy="257175"/>
            <a:chOff x="2000232" y="2214554"/>
            <a:chExt cx="5000566" cy="257143"/>
          </a:xfrm>
        </p:grpSpPr>
        <p:pic>
          <p:nvPicPr>
            <p:cNvPr id="21526" name="图片 6" descr="内含子1.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0232" y="2214554"/>
              <a:ext cx="685714" cy="257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7" name="图片 7" descr="内含子2.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0364" y="2214554"/>
              <a:ext cx="1314286" cy="21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8" name="图片 8" descr="内含子3.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00628" y="2214554"/>
              <a:ext cx="714286" cy="24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9" name="图片 9" descr="外显子1.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14612" y="2285992"/>
              <a:ext cx="304762" cy="18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0" name="图片 10" descr="外显子2.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86248" y="2214554"/>
              <a:ext cx="704762" cy="22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1" name="图片 11" descr="外显子3.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15008" y="2214554"/>
              <a:ext cx="619048" cy="22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2" name="图片 12" descr="内含子3.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6512" y="2214554"/>
              <a:ext cx="714286" cy="24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组合 16"/>
          <p:cNvGrpSpPr>
            <a:grpSpLocks/>
          </p:cNvGrpSpPr>
          <p:nvPr/>
        </p:nvGrpSpPr>
        <p:grpSpPr bwMode="auto">
          <a:xfrm>
            <a:off x="3500438" y="3143250"/>
            <a:ext cx="1619250" cy="252413"/>
            <a:chOff x="1000100" y="2928934"/>
            <a:chExt cx="1619180" cy="252390"/>
          </a:xfrm>
        </p:grpSpPr>
        <p:pic>
          <p:nvPicPr>
            <p:cNvPr id="21523" name="图片 13" descr="外显子1.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00100" y="3000372"/>
              <a:ext cx="304762" cy="18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4" name="图片 14" descr="外显子2.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85852" y="2928934"/>
              <a:ext cx="704762" cy="22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5" name="图片 15" descr="外显子3.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000232" y="2928934"/>
              <a:ext cx="619048" cy="22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图片 17" descr="外显子1.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71688" y="5214938"/>
            <a:ext cx="3048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descr="外显子2.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43438" y="5357813"/>
            <a:ext cx="7048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9" descr="外显子3.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072313" y="5214938"/>
            <a:ext cx="6191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22"/>
          <p:cNvGrpSpPr>
            <a:grpSpLocks/>
          </p:cNvGrpSpPr>
          <p:nvPr/>
        </p:nvGrpSpPr>
        <p:grpSpPr bwMode="auto">
          <a:xfrm>
            <a:off x="1357313" y="4286250"/>
            <a:ext cx="990600" cy="252413"/>
            <a:chOff x="2428860" y="4000504"/>
            <a:chExt cx="990514" cy="252390"/>
          </a:xfrm>
        </p:grpSpPr>
        <p:pic>
          <p:nvPicPr>
            <p:cNvPr id="21521" name="图片 20" descr="外显子1.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28860" y="4071942"/>
              <a:ext cx="304762" cy="18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2" name="图片 21" descr="外显子2.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14612" y="4000504"/>
              <a:ext cx="704762" cy="22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组合 25"/>
          <p:cNvGrpSpPr>
            <a:grpSpLocks/>
          </p:cNvGrpSpPr>
          <p:nvPr/>
        </p:nvGrpSpPr>
        <p:grpSpPr bwMode="auto">
          <a:xfrm>
            <a:off x="4000500" y="4214813"/>
            <a:ext cx="1333500" cy="228600"/>
            <a:chOff x="4643438" y="3929066"/>
            <a:chExt cx="1333428" cy="228571"/>
          </a:xfrm>
        </p:grpSpPr>
        <p:pic>
          <p:nvPicPr>
            <p:cNvPr id="21519" name="图片 23" descr="外显子2.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43438" y="3929066"/>
              <a:ext cx="704762" cy="22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0" name="图片 24" descr="外显子3.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357818" y="3929066"/>
              <a:ext cx="619048" cy="22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组合 28"/>
          <p:cNvGrpSpPr>
            <a:grpSpLocks/>
          </p:cNvGrpSpPr>
          <p:nvPr/>
        </p:nvGrpSpPr>
        <p:grpSpPr bwMode="auto">
          <a:xfrm>
            <a:off x="6858000" y="4214813"/>
            <a:ext cx="904875" cy="252412"/>
            <a:chOff x="3143240" y="5214950"/>
            <a:chExt cx="904800" cy="252390"/>
          </a:xfrm>
        </p:grpSpPr>
        <p:pic>
          <p:nvPicPr>
            <p:cNvPr id="21517" name="图片 26" descr="外显子1.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43240" y="5286388"/>
              <a:ext cx="304762" cy="18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8" name="图片 27" descr="外显子3.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428992" y="5214950"/>
              <a:ext cx="619048" cy="22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515" name="Text Box 28"/>
          <p:cNvSpPr txBox="1">
            <a:spLocks noChangeArrowheads="1"/>
          </p:cNvSpPr>
          <p:nvPr/>
        </p:nvSpPr>
        <p:spPr bwMode="auto">
          <a:xfrm>
            <a:off x="1187450" y="2133600"/>
            <a:ext cx="504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50000"/>
              </a:spcBef>
              <a:buClrTx/>
              <a:buSzTx/>
              <a:buFontTx/>
              <a:buNone/>
            </a:pPr>
            <a:r>
              <a:rPr lang="en-US" altLang="zh-CN" sz="2400" b="1">
                <a:solidFill>
                  <a:srgbClr val="F63804"/>
                </a:solidFill>
                <a:latin typeface="Arial" pitchFamily="34" charset="0"/>
                <a:ea typeface="宋体" pitchFamily="2" charset="-122"/>
              </a:rPr>
              <a:t>5’</a:t>
            </a:r>
          </a:p>
        </p:txBody>
      </p:sp>
      <p:sp>
        <p:nvSpPr>
          <p:cNvPr id="21516" name="Text Box 29"/>
          <p:cNvSpPr txBox="1">
            <a:spLocks noChangeArrowheads="1"/>
          </p:cNvSpPr>
          <p:nvPr/>
        </p:nvSpPr>
        <p:spPr bwMode="auto">
          <a:xfrm>
            <a:off x="7380288" y="2133600"/>
            <a:ext cx="504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50000"/>
              </a:spcBef>
              <a:buClrTx/>
              <a:buSzTx/>
              <a:buFontTx/>
              <a:buNone/>
            </a:pPr>
            <a:r>
              <a:rPr lang="en-US" altLang="zh-CN" sz="2400" b="1">
                <a:solidFill>
                  <a:srgbClr val="F63804"/>
                </a:solidFill>
                <a:latin typeface="Arial" pitchFamily="34" charset="0"/>
                <a:ea typeface="宋体" pitchFamily="2" charset="-122"/>
              </a:rPr>
              <a:t>3’</a:t>
            </a:r>
          </a:p>
        </p:txBody>
      </p:sp>
    </p:spTree>
    <p:extLst>
      <p:ext uri="{BB962C8B-B14F-4D97-AF65-F5344CB8AC3E}">
        <p14:creationId xmlns:p14="http://schemas.microsoft.com/office/powerpoint/2010/main" val="34361456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trips(downRight)">
                                      <p:cBhvr>
                                        <p:cTn id="17" dur="500"/>
                                        <p:tgtEl>
                                          <p:spTgt spid="4"/>
                                        </p:tgtEl>
                                      </p:cBhvr>
                                    </p:animEffect>
                                  </p:childTnLst>
                                </p:cTn>
                              </p:par>
                              <p:par>
                                <p:cTn id="18" presetID="18" presetClass="entr" presetSubtype="6"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strips(downRight)">
                                      <p:cBhvr>
                                        <p:cTn id="20" dur="500"/>
                                        <p:tgtEl>
                                          <p:spTgt spid="5"/>
                                        </p:tgtEl>
                                      </p:cBhvr>
                                    </p:animEffect>
                                  </p:childTnLst>
                                </p:cTn>
                              </p:par>
                              <p:par>
                                <p:cTn id="21" presetID="18" presetClass="entr" presetSubtype="6"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strips(downRight)">
                                      <p:cBhvr>
                                        <p:cTn id="23" dur="500"/>
                                        <p:tgtEl>
                                          <p:spTgt spid="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8" presetClass="entr" presetSubtype="6"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strips(downRight)">
                                      <p:cBhvr>
                                        <p:cTn id="28" dur="500"/>
                                        <p:tgtEl>
                                          <p:spTgt spid="18"/>
                                        </p:tgtEl>
                                      </p:cBhvr>
                                    </p:animEffect>
                                  </p:childTnLst>
                                </p:cTn>
                              </p:par>
                              <p:par>
                                <p:cTn id="29" presetID="18" presetClass="entr" presetSubtype="6"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strips(downRight)">
                                      <p:cBhvr>
                                        <p:cTn id="31" dur="500"/>
                                        <p:tgtEl>
                                          <p:spTgt spid="19"/>
                                        </p:tgtEl>
                                      </p:cBhvr>
                                    </p:animEffect>
                                  </p:childTnLst>
                                </p:cTn>
                              </p:par>
                              <p:par>
                                <p:cTn id="32" presetID="18" presetClass="entr" presetSubtype="6"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strips(downRight)">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1"/>
          <p:cNvSpPr>
            <a:spLocks noGrp="1"/>
          </p:cNvSpPr>
          <p:nvPr>
            <p:ph idx="1"/>
          </p:nvPr>
        </p:nvSpPr>
        <p:spPr>
          <a:xfrm>
            <a:off x="428625" y="642938"/>
            <a:ext cx="8229600" cy="5072062"/>
          </a:xfrm>
        </p:spPr>
        <p:txBody>
          <a:bodyPr/>
          <a:lstStyle/>
          <a:p>
            <a:pPr eaLnBrk="1" hangingPunct="1"/>
            <a:r>
              <a:rPr lang="en-US" altLang="zh-CN" sz="2400" dirty="0">
                <a:sym typeface="Wingdings" pitchFamily="2" charset="2"/>
              </a:rPr>
              <a:t>  </a:t>
            </a:r>
            <a:r>
              <a:rPr lang="en-US" altLang="zh-CN" sz="2400" dirty="0">
                <a:latin typeface="Arial" pitchFamily="34" charset="0"/>
                <a:ea typeface="宋体" pitchFamily="2" charset="-122"/>
                <a:cs typeface="Arial" pitchFamily="34" charset="0"/>
                <a:sym typeface="Wingdings" pitchFamily="2" charset="2"/>
              </a:rPr>
              <a:t>6.13  </a:t>
            </a:r>
            <a:r>
              <a:rPr lang="zh-CN" altLang="en-US" sz="2400" dirty="0">
                <a:latin typeface="Arial" pitchFamily="34" charset="0"/>
                <a:ea typeface="宋体" pitchFamily="2" charset="-122"/>
                <a:cs typeface="Arial" pitchFamily="34" charset="0"/>
                <a:sym typeface="Wingdings" pitchFamily="2" charset="2"/>
              </a:rPr>
              <a:t>利用表</a:t>
            </a:r>
            <a:r>
              <a:rPr lang="en-US" altLang="zh-CN" sz="2400" dirty="0">
                <a:latin typeface="Arial" pitchFamily="34" charset="0"/>
                <a:ea typeface="宋体" pitchFamily="2" charset="-122"/>
                <a:cs typeface="Arial" pitchFamily="34" charset="0"/>
                <a:sym typeface="Wingdings" pitchFamily="2" charset="2"/>
              </a:rPr>
              <a:t>1.1</a:t>
            </a:r>
            <a:r>
              <a:rPr lang="zh-CN" altLang="en-US" sz="2400" dirty="0">
                <a:latin typeface="Arial" pitchFamily="34" charset="0"/>
                <a:ea typeface="宋体" pitchFamily="2" charset="-122"/>
                <a:cs typeface="Arial" pitchFamily="34" charset="0"/>
                <a:sym typeface="Wingdings" pitchFamily="2" charset="2"/>
              </a:rPr>
              <a:t>的遗传密码，确定</a:t>
            </a:r>
            <a:r>
              <a:rPr lang="en-US" altLang="zh-CN" sz="2400" dirty="0">
                <a:latin typeface="Arial" pitchFamily="34" charset="0"/>
                <a:ea typeface="宋体" pitchFamily="2" charset="-122"/>
                <a:cs typeface="Arial" pitchFamily="34" charset="0"/>
                <a:sym typeface="Wingdings" pitchFamily="2" charset="2"/>
              </a:rPr>
              <a:t>20</a:t>
            </a:r>
            <a:r>
              <a:rPr lang="zh-CN" altLang="en-US" sz="2400" dirty="0">
                <a:latin typeface="Arial" pitchFamily="34" charset="0"/>
                <a:ea typeface="宋体" pitchFamily="2" charset="-122"/>
                <a:cs typeface="Arial" pitchFamily="34" charset="0"/>
                <a:sym typeface="Wingdings" pitchFamily="2" charset="2"/>
              </a:rPr>
              <a:t>个氨基酸中有多少不能出现在蛋白质中对应于内含子从</a:t>
            </a:r>
            <a:r>
              <a:rPr lang="en-US" altLang="zh-CN" sz="2400" dirty="0" err="1">
                <a:latin typeface="Arial" pitchFamily="34" charset="0"/>
                <a:ea typeface="宋体" pitchFamily="2" charset="-122"/>
                <a:cs typeface="Arial" pitchFamily="34" charset="0"/>
                <a:sym typeface="Wingdings" pitchFamily="2" charset="2"/>
              </a:rPr>
              <a:t>hnRNA</a:t>
            </a:r>
            <a:r>
              <a:rPr lang="zh-CN" altLang="en-US" sz="2400" dirty="0">
                <a:latin typeface="Arial" pitchFamily="34" charset="0"/>
                <a:ea typeface="宋体" pitchFamily="2" charset="-122"/>
                <a:cs typeface="Arial" pitchFamily="34" charset="0"/>
                <a:sym typeface="Wingdings" pitchFamily="2" charset="2"/>
              </a:rPr>
              <a:t>中被剪掉的位置。</a:t>
            </a:r>
            <a:endParaRPr lang="en-US" altLang="zh-CN" sz="2400" dirty="0">
              <a:latin typeface="Arial" pitchFamily="34" charset="0"/>
              <a:ea typeface="宋体" pitchFamily="2" charset="-122"/>
              <a:cs typeface="Arial" pitchFamily="34" charset="0"/>
              <a:sym typeface="Wingdings" pitchFamily="2" charset="2"/>
            </a:endParaRPr>
          </a:p>
          <a:p>
            <a:pPr eaLnBrk="1" hangingPunct="1"/>
            <a:endParaRPr lang="en-US" altLang="zh-CN" sz="2400" dirty="0">
              <a:latin typeface="Arial" pitchFamily="34" charset="0"/>
              <a:ea typeface="宋体" pitchFamily="2" charset="-122"/>
              <a:cs typeface="Arial" pitchFamily="34" charset="0"/>
              <a:sym typeface="Wingdings" pitchFamily="2" charset="2"/>
            </a:endParaRPr>
          </a:p>
          <a:p>
            <a:pPr eaLnBrk="1" hangingPunct="1"/>
            <a:r>
              <a:rPr lang="zh-CN" altLang="en-US" sz="2400" dirty="0">
                <a:solidFill>
                  <a:schemeClr val="accent1"/>
                </a:solidFill>
                <a:latin typeface="Arial" pitchFamily="34" charset="0"/>
                <a:ea typeface="宋体" pitchFamily="2" charset="-122"/>
                <a:cs typeface="Arial" pitchFamily="34" charset="0"/>
                <a:sym typeface="Wingdings" pitchFamily="2" charset="2"/>
              </a:rPr>
              <a:t>根据内含子剪接的</a:t>
            </a:r>
            <a:r>
              <a:rPr lang="en-US" altLang="zh-CN" sz="2400" dirty="0">
                <a:solidFill>
                  <a:schemeClr val="accent1"/>
                </a:solidFill>
                <a:latin typeface="Arial" pitchFamily="34" charset="0"/>
                <a:ea typeface="宋体" pitchFamily="2" charset="-122"/>
                <a:cs typeface="Arial" pitchFamily="34" charset="0"/>
                <a:sym typeface="Wingdings" pitchFamily="2" charset="2"/>
              </a:rPr>
              <a:t>GU-AG</a:t>
            </a:r>
            <a:r>
              <a:rPr lang="zh-CN" altLang="en-US" sz="2400" dirty="0">
                <a:solidFill>
                  <a:schemeClr val="accent1"/>
                </a:solidFill>
                <a:latin typeface="Arial" pitchFamily="34" charset="0"/>
                <a:ea typeface="宋体" pitchFamily="2" charset="-122"/>
                <a:cs typeface="Arial" pitchFamily="34" charset="0"/>
                <a:sym typeface="Wingdings" pitchFamily="2" charset="2"/>
              </a:rPr>
              <a:t>规则，密码子中包括</a:t>
            </a:r>
            <a:r>
              <a:rPr lang="en-US" altLang="zh-CN" sz="2400" dirty="0">
                <a:solidFill>
                  <a:schemeClr val="accent1"/>
                </a:solidFill>
                <a:latin typeface="Arial" pitchFamily="34" charset="0"/>
                <a:ea typeface="宋体" pitchFamily="2" charset="-122"/>
                <a:cs typeface="Arial" pitchFamily="34" charset="0"/>
                <a:sym typeface="Wingdings" pitchFamily="2" charset="2"/>
              </a:rPr>
              <a:t>GU</a:t>
            </a:r>
            <a:r>
              <a:rPr lang="zh-CN" altLang="en-US" sz="2400" dirty="0">
                <a:solidFill>
                  <a:schemeClr val="accent1"/>
                </a:solidFill>
                <a:latin typeface="Arial" pitchFamily="34" charset="0"/>
                <a:ea typeface="宋体" pitchFamily="2" charset="-122"/>
                <a:cs typeface="Arial" pitchFamily="34" charset="0"/>
                <a:sym typeface="Wingdings" pitchFamily="2" charset="2"/>
              </a:rPr>
              <a:t>、</a:t>
            </a:r>
            <a:r>
              <a:rPr lang="en-US" altLang="zh-CN" sz="2400" dirty="0">
                <a:solidFill>
                  <a:schemeClr val="accent1"/>
                </a:solidFill>
                <a:latin typeface="Arial" pitchFamily="34" charset="0"/>
                <a:ea typeface="宋体" pitchFamily="2" charset="-122"/>
                <a:cs typeface="Arial" pitchFamily="34" charset="0"/>
                <a:sym typeface="Wingdings" pitchFamily="2" charset="2"/>
              </a:rPr>
              <a:t>AG</a:t>
            </a:r>
            <a:r>
              <a:rPr lang="zh-CN" altLang="en-US" sz="2400" dirty="0">
                <a:solidFill>
                  <a:schemeClr val="accent1"/>
                </a:solidFill>
                <a:latin typeface="Arial" pitchFamily="34" charset="0"/>
                <a:ea typeface="宋体" pitchFamily="2" charset="-122"/>
                <a:cs typeface="Arial" pitchFamily="34" charset="0"/>
                <a:sym typeface="Wingdings" pitchFamily="2" charset="2"/>
              </a:rPr>
              <a:t>的密码子若出现在内含子两端，则可能被剪除。</a:t>
            </a:r>
            <a:endParaRPr lang="en-US" altLang="zh-CN" sz="2400" dirty="0">
              <a:solidFill>
                <a:schemeClr val="accent1"/>
              </a:solidFill>
              <a:latin typeface="Arial" pitchFamily="34" charset="0"/>
              <a:ea typeface="宋体" pitchFamily="2" charset="-122"/>
              <a:cs typeface="Arial" pitchFamily="34" charset="0"/>
              <a:sym typeface="Wingdings" pitchFamily="2" charset="2"/>
            </a:endParaRPr>
          </a:p>
          <a:p>
            <a:pPr eaLnBrk="1" hangingPunct="1"/>
            <a:endParaRPr lang="en-US" altLang="zh-CN" sz="2400" dirty="0">
              <a:solidFill>
                <a:schemeClr val="accent1"/>
              </a:solidFill>
              <a:latin typeface="Arial" pitchFamily="34" charset="0"/>
              <a:ea typeface="宋体" pitchFamily="2" charset="-122"/>
              <a:cs typeface="Arial" pitchFamily="34" charset="0"/>
              <a:sym typeface="Wingdings" pitchFamily="2" charset="2"/>
            </a:endParaRPr>
          </a:p>
          <a:p>
            <a:pPr eaLnBrk="1" hangingPunct="1">
              <a:buFont typeface="Wingdings 3" pitchFamily="18" charset="2"/>
              <a:buNone/>
            </a:pPr>
            <a:r>
              <a:rPr lang="en-US" altLang="zh-CN" sz="2400" dirty="0">
                <a:solidFill>
                  <a:schemeClr val="accent1"/>
                </a:solidFill>
                <a:latin typeface="Arial" pitchFamily="34" charset="0"/>
                <a:ea typeface="宋体" pitchFamily="2" charset="-122"/>
                <a:cs typeface="Arial" pitchFamily="34" charset="0"/>
                <a:sym typeface="Wingdings" pitchFamily="2" charset="2"/>
              </a:rPr>
              <a:t>   </a:t>
            </a:r>
            <a:r>
              <a:rPr lang="zh-CN" altLang="en-US" sz="2400" dirty="0">
                <a:solidFill>
                  <a:schemeClr val="accent1"/>
                </a:solidFill>
                <a:latin typeface="Arial" pitchFamily="34" charset="0"/>
                <a:ea typeface="宋体" pitchFamily="2" charset="-122"/>
                <a:cs typeface="Arial" pitchFamily="34" charset="0"/>
                <a:sym typeface="Wingdings" pitchFamily="2" charset="2"/>
              </a:rPr>
              <a:t>即下列密码子不适合出现在内含子的两端：</a:t>
            </a:r>
            <a:endParaRPr lang="en-US" altLang="zh-CN" sz="2400" dirty="0">
              <a:solidFill>
                <a:schemeClr val="accent1"/>
              </a:solidFill>
              <a:latin typeface="Arial" pitchFamily="34" charset="0"/>
              <a:ea typeface="宋体" pitchFamily="2" charset="-122"/>
              <a:cs typeface="Arial" pitchFamily="34" charset="0"/>
              <a:sym typeface="Wingdings" pitchFamily="2" charset="2"/>
            </a:endParaRPr>
          </a:p>
          <a:p>
            <a:pPr eaLnBrk="1" hangingPunct="1">
              <a:buFont typeface="Wingdings 3" pitchFamily="18" charset="2"/>
              <a:buNone/>
            </a:pPr>
            <a:r>
              <a:rPr lang="en-US" altLang="zh-CN" sz="2400" dirty="0">
                <a:solidFill>
                  <a:schemeClr val="accent1"/>
                </a:solidFill>
                <a:latin typeface="Arial" pitchFamily="34" charset="0"/>
                <a:ea typeface="宋体" pitchFamily="2" charset="-122"/>
                <a:cs typeface="Arial" pitchFamily="34" charset="0"/>
                <a:sym typeface="Wingdings" pitchFamily="2" charset="2"/>
              </a:rPr>
              <a:t>   U</a:t>
            </a:r>
            <a:r>
              <a:rPr lang="en-US" altLang="zh-CN" sz="2400" u="sng" dirty="0">
                <a:solidFill>
                  <a:schemeClr val="accent1"/>
                </a:solidFill>
                <a:latin typeface="Arial" pitchFamily="34" charset="0"/>
                <a:ea typeface="宋体" pitchFamily="2" charset="-122"/>
                <a:cs typeface="Arial" pitchFamily="34" charset="0"/>
                <a:sym typeface="Wingdings" pitchFamily="2" charset="2"/>
              </a:rPr>
              <a:t>GU</a:t>
            </a:r>
            <a:r>
              <a:rPr lang="zh-CN" altLang="en-US" sz="2400" dirty="0">
                <a:solidFill>
                  <a:schemeClr val="accent1"/>
                </a:solidFill>
                <a:latin typeface="Arial" pitchFamily="34" charset="0"/>
                <a:ea typeface="宋体" pitchFamily="2" charset="-122"/>
                <a:cs typeface="Arial" pitchFamily="34" charset="0"/>
                <a:sym typeface="Wingdings" pitchFamily="2" charset="2"/>
              </a:rPr>
              <a:t>、</a:t>
            </a:r>
            <a:r>
              <a:rPr lang="en-US" altLang="zh-CN" sz="2400" dirty="0">
                <a:solidFill>
                  <a:schemeClr val="accent1"/>
                </a:solidFill>
                <a:latin typeface="Arial" pitchFamily="34" charset="0"/>
                <a:ea typeface="宋体" pitchFamily="2" charset="-122"/>
                <a:cs typeface="Arial" pitchFamily="34" charset="0"/>
                <a:sym typeface="Wingdings" pitchFamily="2" charset="2"/>
              </a:rPr>
              <a:t>C</a:t>
            </a:r>
            <a:r>
              <a:rPr lang="en-US" altLang="zh-CN" sz="2400" u="sng" dirty="0">
                <a:solidFill>
                  <a:schemeClr val="accent1"/>
                </a:solidFill>
                <a:latin typeface="Arial" pitchFamily="34" charset="0"/>
                <a:ea typeface="宋体" pitchFamily="2" charset="-122"/>
                <a:cs typeface="Arial" pitchFamily="34" charset="0"/>
                <a:sym typeface="Wingdings" pitchFamily="2" charset="2"/>
              </a:rPr>
              <a:t>GU</a:t>
            </a:r>
            <a:r>
              <a:rPr lang="zh-CN" altLang="en-US" sz="2400" dirty="0">
                <a:solidFill>
                  <a:schemeClr val="accent1"/>
                </a:solidFill>
                <a:latin typeface="Arial" pitchFamily="34" charset="0"/>
                <a:ea typeface="宋体" pitchFamily="2" charset="-122"/>
                <a:cs typeface="Arial" pitchFamily="34" charset="0"/>
                <a:sym typeface="Wingdings" pitchFamily="2" charset="2"/>
              </a:rPr>
              <a:t>、</a:t>
            </a:r>
            <a:r>
              <a:rPr lang="en-US" altLang="zh-CN" sz="2400" dirty="0">
                <a:solidFill>
                  <a:schemeClr val="accent1"/>
                </a:solidFill>
                <a:latin typeface="Arial" pitchFamily="34" charset="0"/>
                <a:ea typeface="宋体" pitchFamily="2" charset="-122"/>
                <a:cs typeface="Arial" pitchFamily="34" charset="0"/>
                <a:sym typeface="Wingdings" pitchFamily="2" charset="2"/>
              </a:rPr>
              <a:t>A</a:t>
            </a:r>
            <a:r>
              <a:rPr lang="en-US" altLang="zh-CN" sz="2400" u="sng" dirty="0">
                <a:solidFill>
                  <a:schemeClr val="accent1"/>
                </a:solidFill>
                <a:latin typeface="Arial" pitchFamily="34" charset="0"/>
                <a:ea typeface="宋体" pitchFamily="2" charset="-122"/>
                <a:cs typeface="Arial" pitchFamily="34" charset="0"/>
                <a:sym typeface="Wingdings" pitchFamily="2" charset="2"/>
              </a:rPr>
              <a:t>GU</a:t>
            </a:r>
            <a:r>
              <a:rPr lang="zh-CN" altLang="en-US" sz="2400" dirty="0">
                <a:solidFill>
                  <a:schemeClr val="accent1"/>
                </a:solidFill>
                <a:latin typeface="Arial" pitchFamily="34" charset="0"/>
                <a:ea typeface="宋体" pitchFamily="2" charset="-122"/>
                <a:cs typeface="Arial" pitchFamily="34" charset="0"/>
                <a:sym typeface="Wingdings" pitchFamily="2" charset="2"/>
              </a:rPr>
              <a:t>、</a:t>
            </a:r>
            <a:r>
              <a:rPr lang="en-US" altLang="zh-CN" sz="2400" dirty="0" err="1">
                <a:solidFill>
                  <a:schemeClr val="accent1"/>
                </a:solidFill>
                <a:latin typeface="Arial" pitchFamily="34" charset="0"/>
                <a:ea typeface="宋体" pitchFamily="2" charset="-122"/>
                <a:cs typeface="Arial" pitchFamily="34" charset="0"/>
                <a:sym typeface="Wingdings" pitchFamily="2" charset="2"/>
              </a:rPr>
              <a:t>G</a:t>
            </a:r>
            <a:r>
              <a:rPr lang="en-US" altLang="zh-CN" sz="2400" u="sng" dirty="0" err="1">
                <a:solidFill>
                  <a:schemeClr val="accent1"/>
                </a:solidFill>
                <a:latin typeface="Arial" pitchFamily="34" charset="0"/>
                <a:ea typeface="宋体" pitchFamily="2" charset="-122"/>
                <a:cs typeface="Arial" pitchFamily="34" charset="0"/>
                <a:sym typeface="Wingdings" pitchFamily="2" charset="2"/>
              </a:rPr>
              <a:t>GU</a:t>
            </a:r>
            <a:r>
              <a:rPr lang="zh-CN" altLang="en-US" sz="2400" dirty="0">
                <a:solidFill>
                  <a:schemeClr val="accent1"/>
                </a:solidFill>
                <a:latin typeface="Arial" pitchFamily="34" charset="0"/>
                <a:ea typeface="宋体" pitchFamily="2" charset="-122"/>
                <a:cs typeface="Arial" pitchFamily="34" charset="0"/>
                <a:sym typeface="Wingdings" pitchFamily="2" charset="2"/>
              </a:rPr>
              <a:t>、</a:t>
            </a:r>
            <a:r>
              <a:rPr lang="en-US" altLang="zh-CN" sz="2400" dirty="0" err="1">
                <a:solidFill>
                  <a:schemeClr val="accent1"/>
                </a:solidFill>
                <a:latin typeface="Arial" pitchFamily="34" charset="0"/>
                <a:ea typeface="宋体" pitchFamily="2" charset="-122"/>
                <a:cs typeface="Arial" pitchFamily="34" charset="0"/>
                <a:sym typeface="Wingdings" pitchFamily="2" charset="2"/>
              </a:rPr>
              <a:t>N</a:t>
            </a:r>
            <a:r>
              <a:rPr lang="en-US" altLang="zh-CN" sz="2400" u="sng" dirty="0" err="1">
                <a:solidFill>
                  <a:schemeClr val="accent1"/>
                </a:solidFill>
                <a:latin typeface="Arial" pitchFamily="34" charset="0"/>
                <a:ea typeface="宋体" pitchFamily="2" charset="-122"/>
                <a:cs typeface="Arial" pitchFamily="34" charset="0"/>
                <a:sym typeface="Wingdings" pitchFamily="2" charset="2"/>
              </a:rPr>
              <a:t>GU</a:t>
            </a:r>
            <a:r>
              <a:rPr lang="en-US" altLang="zh-CN" sz="2400" dirty="0">
                <a:solidFill>
                  <a:schemeClr val="accent1"/>
                </a:solidFill>
                <a:latin typeface="Arial" pitchFamily="34" charset="0"/>
                <a:ea typeface="宋体" pitchFamily="2" charset="-122"/>
                <a:cs typeface="Arial" pitchFamily="34" charset="0"/>
                <a:sym typeface="Wingdings" pitchFamily="2" charset="2"/>
              </a:rPr>
              <a:t> (N=A,U,G,C)</a:t>
            </a:r>
          </a:p>
          <a:p>
            <a:pPr eaLnBrk="1" hangingPunct="1">
              <a:buNone/>
            </a:pPr>
            <a:r>
              <a:rPr lang="en-US" altLang="zh-CN" sz="2400" dirty="0">
                <a:solidFill>
                  <a:schemeClr val="accent1"/>
                </a:solidFill>
                <a:latin typeface="Arial" pitchFamily="34" charset="0"/>
                <a:ea typeface="宋体" pitchFamily="2" charset="-122"/>
                <a:cs typeface="Arial" pitchFamily="34" charset="0"/>
                <a:sym typeface="Wingdings" pitchFamily="2" charset="2"/>
              </a:rPr>
              <a:t>   </a:t>
            </a:r>
            <a:r>
              <a:rPr lang="en-US" altLang="zh-CN" sz="2400" u="sng" dirty="0">
                <a:solidFill>
                  <a:schemeClr val="accent1"/>
                </a:solidFill>
                <a:latin typeface="Arial" pitchFamily="34" charset="0"/>
                <a:ea typeface="宋体" pitchFamily="2" charset="-122"/>
                <a:cs typeface="Arial" pitchFamily="34" charset="0"/>
                <a:sym typeface="Wingdings" pitchFamily="2" charset="2"/>
              </a:rPr>
              <a:t>AG</a:t>
            </a:r>
            <a:r>
              <a:rPr lang="en-US" altLang="zh-CN" sz="2400" dirty="0">
                <a:solidFill>
                  <a:schemeClr val="accent1"/>
                </a:solidFill>
                <a:latin typeface="Arial" pitchFamily="34" charset="0"/>
                <a:ea typeface="宋体" pitchFamily="2" charset="-122"/>
                <a:cs typeface="Arial" pitchFamily="34" charset="0"/>
                <a:sym typeface="Wingdings" pitchFamily="2" charset="2"/>
              </a:rPr>
              <a:t>A</a:t>
            </a:r>
            <a:r>
              <a:rPr lang="zh-CN" altLang="en-US" sz="2400" dirty="0">
                <a:solidFill>
                  <a:schemeClr val="accent1"/>
                </a:solidFill>
                <a:latin typeface="Arial" pitchFamily="34" charset="0"/>
                <a:ea typeface="宋体" pitchFamily="2" charset="-122"/>
                <a:cs typeface="Arial" pitchFamily="34" charset="0"/>
                <a:sym typeface="Wingdings" pitchFamily="2" charset="2"/>
              </a:rPr>
              <a:t>、</a:t>
            </a:r>
            <a:r>
              <a:rPr lang="en-US" altLang="zh-CN" sz="2400" u="sng" dirty="0" err="1">
                <a:solidFill>
                  <a:schemeClr val="accent1"/>
                </a:solidFill>
                <a:latin typeface="Arial" pitchFamily="34" charset="0"/>
                <a:ea typeface="宋体" pitchFamily="2" charset="-122"/>
                <a:cs typeface="Arial" pitchFamily="34" charset="0"/>
                <a:sym typeface="Wingdings" pitchFamily="2" charset="2"/>
              </a:rPr>
              <a:t>AG</a:t>
            </a:r>
            <a:r>
              <a:rPr lang="en-US" altLang="zh-CN" sz="2400" dirty="0" err="1">
                <a:solidFill>
                  <a:schemeClr val="accent1"/>
                </a:solidFill>
                <a:latin typeface="Arial" pitchFamily="34" charset="0"/>
                <a:ea typeface="宋体" pitchFamily="2" charset="-122"/>
                <a:cs typeface="Arial" pitchFamily="34" charset="0"/>
                <a:sym typeface="Wingdings" pitchFamily="2" charset="2"/>
              </a:rPr>
              <a:t>U</a:t>
            </a:r>
            <a:r>
              <a:rPr lang="zh-CN" altLang="en-US" sz="2400" dirty="0">
                <a:solidFill>
                  <a:schemeClr val="accent1"/>
                </a:solidFill>
                <a:latin typeface="Arial" pitchFamily="34" charset="0"/>
                <a:ea typeface="宋体" pitchFamily="2" charset="-122"/>
                <a:cs typeface="Arial" pitchFamily="34" charset="0"/>
                <a:sym typeface="Wingdings" pitchFamily="2" charset="2"/>
              </a:rPr>
              <a:t>、</a:t>
            </a:r>
            <a:r>
              <a:rPr lang="en-US" altLang="zh-CN" sz="2400" u="sng" dirty="0" err="1">
                <a:solidFill>
                  <a:schemeClr val="accent1"/>
                </a:solidFill>
                <a:latin typeface="Arial" pitchFamily="34" charset="0"/>
                <a:ea typeface="宋体" pitchFamily="2" charset="-122"/>
                <a:cs typeface="Arial" pitchFamily="34" charset="0"/>
                <a:sym typeface="Wingdings" pitchFamily="2" charset="2"/>
              </a:rPr>
              <a:t>AG</a:t>
            </a:r>
            <a:r>
              <a:rPr lang="en-US" altLang="zh-CN" sz="2400" dirty="0" err="1">
                <a:solidFill>
                  <a:schemeClr val="accent1"/>
                </a:solidFill>
                <a:latin typeface="Arial" pitchFamily="34" charset="0"/>
                <a:ea typeface="宋体" pitchFamily="2" charset="-122"/>
                <a:cs typeface="Arial" pitchFamily="34" charset="0"/>
                <a:sym typeface="Wingdings" pitchFamily="2" charset="2"/>
              </a:rPr>
              <a:t>G</a:t>
            </a:r>
            <a:r>
              <a:rPr lang="zh-CN" altLang="en-US" sz="2400" dirty="0">
                <a:solidFill>
                  <a:schemeClr val="accent1"/>
                </a:solidFill>
                <a:latin typeface="Arial" pitchFamily="34" charset="0"/>
                <a:ea typeface="宋体" pitchFamily="2" charset="-122"/>
                <a:cs typeface="Arial" pitchFamily="34" charset="0"/>
                <a:sym typeface="Wingdings" pitchFamily="2" charset="2"/>
              </a:rPr>
              <a:t>、</a:t>
            </a:r>
            <a:r>
              <a:rPr lang="en-US" altLang="zh-CN" sz="2400" u="sng" dirty="0" err="1">
                <a:solidFill>
                  <a:schemeClr val="accent1"/>
                </a:solidFill>
                <a:latin typeface="Arial" pitchFamily="34" charset="0"/>
                <a:ea typeface="宋体" pitchFamily="2" charset="-122"/>
                <a:cs typeface="Arial" pitchFamily="34" charset="0"/>
                <a:sym typeface="Wingdings" pitchFamily="2" charset="2"/>
              </a:rPr>
              <a:t>AG</a:t>
            </a:r>
            <a:r>
              <a:rPr lang="en-US" altLang="zh-CN" sz="2400" dirty="0" err="1">
                <a:solidFill>
                  <a:schemeClr val="accent1"/>
                </a:solidFill>
                <a:latin typeface="Arial" pitchFamily="34" charset="0"/>
                <a:ea typeface="宋体" pitchFamily="2" charset="-122"/>
                <a:cs typeface="Arial" pitchFamily="34" charset="0"/>
                <a:sym typeface="Wingdings" pitchFamily="2" charset="2"/>
              </a:rPr>
              <a:t>C</a:t>
            </a:r>
            <a:r>
              <a:rPr lang="zh-CN" altLang="en-US" sz="2400" dirty="0">
                <a:solidFill>
                  <a:schemeClr val="accent1"/>
                </a:solidFill>
                <a:latin typeface="Arial" pitchFamily="34" charset="0"/>
                <a:ea typeface="宋体" pitchFamily="2" charset="-122"/>
                <a:cs typeface="Arial" pitchFamily="34" charset="0"/>
                <a:sym typeface="Wingdings" pitchFamily="2" charset="2"/>
              </a:rPr>
              <a:t>、</a:t>
            </a:r>
            <a:r>
              <a:rPr lang="en-US" altLang="zh-CN" sz="2400" u="sng" dirty="0">
                <a:solidFill>
                  <a:schemeClr val="accent1"/>
                </a:solidFill>
                <a:latin typeface="Arial" pitchFamily="34" charset="0"/>
                <a:ea typeface="宋体" pitchFamily="2" charset="-122"/>
                <a:cs typeface="Arial" pitchFamily="34" charset="0"/>
                <a:sym typeface="Wingdings" pitchFamily="2" charset="2"/>
              </a:rPr>
              <a:t>AG</a:t>
            </a:r>
            <a:r>
              <a:rPr lang="en-US" altLang="zh-CN" sz="2400" dirty="0">
                <a:solidFill>
                  <a:schemeClr val="accent1"/>
                </a:solidFill>
                <a:latin typeface="Arial" pitchFamily="34" charset="0"/>
                <a:ea typeface="宋体" pitchFamily="2" charset="-122"/>
                <a:cs typeface="Arial" pitchFamily="34" charset="0"/>
                <a:sym typeface="Wingdings" pitchFamily="2" charset="2"/>
              </a:rPr>
              <a:t>N (N=A,U,G,C)</a:t>
            </a:r>
          </a:p>
          <a:p>
            <a:pPr eaLnBrk="1" hangingPunct="1">
              <a:buFont typeface="Wingdings 3" pitchFamily="18" charset="2"/>
              <a:buNone/>
            </a:pPr>
            <a:r>
              <a:rPr lang="en-US" altLang="zh-CN" sz="2400" dirty="0">
                <a:latin typeface="Arial" pitchFamily="34" charset="0"/>
                <a:ea typeface="宋体" pitchFamily="2" charset="-122"/>
                <a:cs typeface="Arial" pitchFamily="34" charset="0"/>
                <a:sym typeface="Wingdings" pitchFamily="2" charset="2"/>
              </a:rPr>
              <a:t>   </a:t>
            </a:r>
          </a:p>
          <a:p>
            <a:pPr eaLnBrk="1" hangingPunct="1">
              <a:buFont typeface="Wingdings 3" pitchFamily="18" charset="2"/>
              <a:buNone/>
            </a:pPr>
            <a:endParaRPr lang="en-US" altLang="zh-CN" sz="2400" dirty="0">
              <a:sym typeface="Wingdings" pitchFamily="2" charset="2"/>
            </a:endParaRPr>
          </a:p>
        </p:txBody>
      </p:sp>
    </p:spTree>
    <p:extLst>
      <p:ext uri="{BB962C8B-B14F-4D97-AF65-F5344CB8AC3E}">
        <p14:creationId xmlns:p14="http://schemas.microsoft.com/office/powerpoint/2010/main" val="18527983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530">
                                            <p:txEl>
                                              <p:pRg st="2" end="2"/>
                                            </p:txEl>
                                          </p:spTgt>
                                        </p:tgtEl>
                                        <p:attrNameLst>
                                          <p:attrName>style.visibility</p:attrName>
                                        </p:attrNameLst>
                                      </p:cBhvr>
                                      <p:to>
                                        <p:strVal val="visible"/>
                                      </p:to>
                                    </p:set>
                                    <p:animEffect transition="in" filter="blinds(horizontal)">
                                      <p:cBhvr>
                                        <p:cTn id="7" dur="500"/>
                                        <p:tgtEl>
                                          <p:spTgt spid="22530">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530">
                                            <p:txEl>
                                              <p:pRg st="4" end="4"/>
                                            </p:txEl>
                                          </p:spTgt>
                                        </p:tgtEl>
                                        <p:attrNameLst>
                                          <p:attrName>style.visibility</p:attrName>
                                        </p:attrNameLst>
                                      </p:cBhvr>
                                      <p:to>
                                        <p:strVal val="visible"/>
                                      </p:to>
                                    </p:set>
                                    <p:animEffect transition="in" filter="blinds(horizontal)">
                                      <p:cBhvr>
                                        <p:cTn id="12" dur="500"/>
                                        <p:tgtEl>
                                          <p:spTgt spid="22530">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2530">
                                            <p:txEl>
                                              <p:pRg st="5" end="5"/>
                                            </p:txEl>
                                          </p:spTgt>
                                        </p:tgtEl>
                                        <p:attrNameLst>
                                          <p:attrName>style.visibility</p:attrName>
                                        </p:attrNameLst>
                                      </p:cBhvr>
                                      <p:to>
                                        <p:strVal val="visible"/>
                                      </p:to>
                                    </p:set>
                                    <p:animEffect transition="in" filter="blinds(horizontal)">
                                      <p:cBhvr>
                                        <p:cTn id="15" dur="500"/>
                                        <p:tgtEl>
                                          <p:spTgt spid="22530">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2530">
                                            <p:txEl>
                                              <p:pRg st="6" end="6"/>
                                            </p:txEl>
                                          </p:spTgt>
                                        </p:tgtEl>
                                        <p:attrNameLst>
                                          <p:attrName>style.visibility</p:attrName>
                                        </p:attrNameLst>
                                      </p:cBhvr>
                                      <p:to>
                                        <p:strVal val="visible"/>
                                      </p:to>
                                    </p:set>
                                    <p:animEffect transition="in" filter="blinds(horizontal)">
                                      <p:cBhvr>
                                        <p:cTn id="18" dur="500"/>
                                        <p:tgtEl>
                                          <p:spTgt spid="2253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322B1F-AC4A-4148-9D7A-A3E2DE5D8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488012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1"/>
          <p:cNvSpPr>
            <a:spLocks noGrp="1"/>
          </p:cNvSpPr>
          <p:nvPr>
            <p:ph idx="1"/>
          </p:nvPr>
        </p:nvSpPr>
        <p:spPr>
          <a:xfrm>
            <a:off x="428625" y="642938"/>
            <a:ext cx="8229600" cy="5072062"/>
          </a:xfrm>
        </p:spPr>
        <p:txBody>
          <a:bodyPr/>
          <a:lstStyle/>
          <a:p>
            <a:pPr eaLnBrk="1" hangingPunct="1"/>
            <a:r>
              <a:rPr lang="zh-CN" altLang="en-US" sz="2400" dirty="0">
                <a:solidFill>
                  <a:srgbClr val="003399"/>
                </a:solidFill>
                <a:latin typeface="Arial" pitchFamily="34" charset="0"/>
                <a:ea typeface="宋体" pitchFamily="2" charset="-122"/>
                <a:cs typeface="Arial" pitchFamily="34" charset="0"/>
                <a:sym typeface="Wingdings" pitchFamily="2" charset="2"/>
              </a:rPr>
              <a:t>查密码子表可以发现</a:t>
            </a:r>
            <a:r>
              <a:rPr lang="en-US" altLang="zh-CN" sz="2400" dirty="0">
                <a:solidFill>
                  <a:srgbClr val="003399"/>
                </a:solidFill>
                <a:latin typeface="Arial" pitchFamily="34" charset="0"/>
                <a:ea typeface="宋体" pitchFamily="2" charset="-122"/>
                <a:cs typeface="Arial" pitchFamily="34" charset="0"/>
                <a:sym typeface="Wingdings" pitchFamily="2" charset="2"/>
              </a:rPr>
              <a:t>U</a:t>
            </a:r>
            <a:r>
              <a:rPr lang="en-US" altLang="zh-CN" sz="2400" u="sng" dirty="0">
                <a:solidFill>
                  <a:srgbClr val="003399"/>
                </a:solidFill>
                <a:latin typeface="Arial" pitchFamily="34" charset="0"/>
                <a:ea typeface="宋体" pitchFamily="2" charset="-122"/>
                <a:cs typeface="Arial" pitchFamily="34" charset="0"/>
                <a:sym typeface="Wingdings" pitchFamily="2" charset="2"/>
              </a:rPr>
              <a:t>GU</a:t>
            </a:r>
            <a:r>
              <a:rPr lang="zh-CN" altLang="en-US" sz="2400" dirty="0">
                <a:solidFill>
                  <a:srgbClr val="003399"/>
                </a:solidFill>
                <a:latin typeface="Arial" pitchFamily="34" charset="0"/>
                <a:ea typeface="宋体" pitchFamily="2" charset="-122"/>
                <a:cs typeface="Arial" pitchFamily="34" charset="0"/>
                <a:sym typeface="Wingdings" pitchFamily="2" charset="2"/>
              </a:rPr>
              <a:t>、</a:t>
            </a:r>
            <a:r>
              <a:rPr lang="en-US" altLang="zh-CN" sz="2400" dirty="0" err="1">
                <a:solidFill>
                  <a:srgbClr val="003399"/>
                </a:solidFill>
                <a:latin typeface="Arial" pitchFamily="34" charset="0"/>
                <a:ea typeface="宋体" pitchFamily="2" charset="-122"/>
                <a:cs typeface="Arial" pitchFamily="34" charset="0"/>
                <a:sym typeface="Wingdings" pitchFamily="2" charset="2"/>
              </a:rPr>
              <a:t>G</a:t>
            </a:r>
            <a:r>
              <a:rPr lang="en-US" altLang="zh-CN" sz="2400" u="sng" dirty="0" err="1">
                <a:solidFill>
                  <a:srgbClr val="003399"/>
                </a:solidFill>
                <a:latin typeface="Arial" pitchFamily="34" charset="0"/>
                <a:ea typeface="宋体" pitchFamily="2" charset="-122"/>
                <a:cs typeface="Arial" pitchFamily="34" charset="0"/>
                <a:sym typeface="Wingdings" pitchFamily="2" charset="2"/>
              </a:rPr>
              <a:t>GU</a:t>
            </a:r>
            <a:r>
              <a:rPr lang="zh-CN" altLang="en-US" sz="2400" dirty="0">
                <a:solidFill>
                  <a:srgbClr val="003399"/>
                </a:solidFill>
                <a:latin typeface="Arial" pitchFamily="34" charset="0"/>
                <a:ea typeface="宋体" pitchFamily="2" charset="-122"/>
                <a:cs typeface="Arial" pitchFamily="34" charset="0"/>
                <a:sym typeface="Wingdings" pitchFamily="2" charset="2"/>
              </a:rPr>
              <a:t>、</a:t>
            </a:r>
            <a:r>
              <a:rPr lang="en-US" altLang="zh-CN" sz="2400" dirty="0">
                <a:solidFill>
                  <a:srgbClr val="003399"/>
                </a:solidFill>
                <a:latin typeface="Arial" pitchFamily="34" charset="0"/>
                <a:ea typeface="宋体" pitchFamily="2" charset="-122"/>
                <a:cs typeface="Arial" pitchFamily="34" charset="0"/>
                <a:sym typeface="Wingdings" pitchFamily="2" charset="2"/>
              </a:rPr>
              <a:t>C</a:t>
            </a:r>
            <a:r>
              <a:rPr lang="en-US" altLang="zh-CN" sz="2400" u="sng" dirty="0">
                <a:solidFill>
                  <a:srgbClr val="003399"/>
                </a:solidFill>
                <a:latin typeface="Arial" pitchFamily="34" charset="0"/>
                <a:ea typeface="宋体" pitchFamily="2" charset="-122"/>
                <a:cs typeface="Arial" pitchFamily="34" charset="0"/>
                <a:sym typeface="Wingdings" pitchFamily="2" charset="2"/>
              </a:rPr>
              <a:t>GU</a:t>
            </a:r>
            <a:r>
              <a:rPr lang="zh-CN" altLang="en-US" sz="2400" dirty="0">
                <a:solidFill>
                  <a:srgbClr val="003399"/>
                </a:solidFill>
                <a:latin typeface="Arial" pitchFamily="34" charset="0"/>
                <a:ea typeface="宋体" pitchFamily="2" charset="-122"/>
                <a:cs typeface="Arial" pitchFamily="34" charset="0"/>
                <a:sym typeface="Wingdings" pitchFamily="2" charset="2"/>
              </a:rPr>
              <a:t>、</a:t>
            </a:r>
            <a:r>
              <a:rPr lang="en-US" altLang="zh-CN" sz="2400" u="sng" dirty="0">
                <a:solidFill>
                  <a:srgbClr val="003399"/>
                </a:solidFill>
                <a:latin typeface="Arial" pitchFamily="34" charset="0"/>
                <a:ea typeface="宋体" pitchFamily="2" charset="-122"/>
                <a:cs typeface="Arial" pitchFamily="34" charset="0"/>
                <a:sym typeface="Wingdings" pitchFamily="2" charset="2"/>
              </a:rPr>
              <a:t>AG</a:t>
            </a:r>
            <a:r>
              <a:rPr lang="en-US" altLang="zh-CN" sz="2400" dirty="0">
                <a:solidFill>
                  <a:srgbClr val="003399"/>
                </a:solidFill>
                <a:latin typeface="Arial" pitchFamily="34" charset="0"/>
                <a:ea typeface="宋体" pitchFamily="2" charset="-122"/>
                <a:cs typeface="Arial" pitchFamily="34" charset="0"/>
                <a:sym typeface="Wingdings" pitchFamily="2" charset="2"/>
              </a:rPr>
              <a:t>A</a:t>
            </a:r>
            <a:r>
              <a:rPr lang="zh-CN" altLang="en-US" sz="2400" dirty="0">
                <a:solidFill>
                  <a:srgbClr val="003399"/>
                </a:solidFill>
                <a:latin typeface="Arial" pitchFamily="34" charset="0"/>
                <a:ea typeface="宋体" pitchFamily="2" charset="-122"/>
                <a:cs typeface="Arial" pitchFamily="34" charset="0"/>
                <a:sym typeface="Wingdings" pitchFamily="2" charset="2"/>
              </a:rPr>
              <a:t>、</a:t>
            </a:r>
            <a:r>
              <a:rPr lang="en-US" altLang="zh-CN" sz="2400" u="sng" dirty="0" err="1">
                <a:solidFill>
                  <a:srgbClr val="003399"/>
                </a:solidFill>
                <a:latin typeface="Arial" pitchFamily="34" charset="0"/>
                <a:ea typeface="宋体" pitchFamily="2" charset="-122"/>
                <a:cs typeface="Arial" pitchFamily="34" charset="0"/>
                <a:sym typeface="Wingdings" pitchFamily="2" charset="2"/>
              </a:rPr>
              <a:t>AG</a:t>
            </a:r>
            <a:r>
              <a:rPr lang="en-US" altLang="zh-CN" sz="2400" dirty="0" err="1">
                <a:solidFill>
                  <a:srgbClr val="003399"/>
                </a:solidFill>
                <a:latin typeface="Arial" pitchFamily="34" charset="0"/>
                <a:ea typeface="宋体" pitchFamily="2" charset="-122"/>
                <a:cs typeface="Arial" pitchFamily="34" charset="0"/>
                <a:sym typeface="Wingdings" pitchFamily="2" charset="2"/>
              </a:rPr>
              <a:t>G</a:t>
            </a:r>
            <a:r>
              <a:rPr lang="zh-CN" altLang="en-US" sz="2400" dirty="0">
                <a:solidFill>
                  <a:srgbClr val="003399"/>
                </a:solidFill>
                <a:latin typeface="Arial" pitchFamily="34" charset="0"/>
                <a:ea typeface="宋体" pitchFamily="2" charset="-122"/>
                <a:cs typeface="Arial" pitchFamily="34" charset="0"/>
                <a:sym typeface="Wingdings" pitchFamily="2" charset="2"/>
              </a:rPr>
              <a:t>、</a:t>
            </a:r>
            <a:r>
              <a:rPr lang="en-US" altLang="zh-CN" sz="2400" u="sng" dirty="0" err="1">
                <a:solidFill>
                  <a:srgbClr val="003399"/>
                </a:solidFill>
                <a:latin typeface="Arial" pitchFamily="34" charset="0"/>
                <a:ea typeface="宋体" pitchFamily="2" charset="-122"/>
                <a:cs typeface="Arial" pitchFamily="34" charset="0"/>
                <a:sym typeface="Wingdings" pitchFamily="2" charset="2"/>
              </a:rPr>
              <a:t>AG</a:t>
            </a:r>
            <a:r>
              <a:rPr lang="en-US" altLang="zh-CN" sz="2400" dirty="0" err="1">
                <a:solidFill>
                  <a:srgbClr val="003399"/>
                </a:solidFill>
                <a:latin typeface="Arial" pitchFamily="34" charset="0"/>
                <a:ea typeface="宋体" pitchFamily="2" charset="-122"/>
                <a:cs typeface="Arial" pitchFamily="34" charset="0"/>
                <a:sym typeface="Wingdings" pitchFamily="2" charset="2"/>
              </a:rPr>
              <a:t>C</a:t>
            </a:r>
            <a:r>
              <a:rPr lang="zh-CN" altLang="en-US" sz="2400" dirty="0">
                <a:solidFill>
                  <a:srgbClr val="003399"/>
                </a:solidFill>
                <a:latin typeface="Arial" pitchFamily="34" charset="0"/>
                <a:ea typeface="宋体" pitchFamily="2" charset="-122"/>
                <a:cs typeface="Arial" pitchFamily="34" charset="0"/>
                <a:sym typeface="Wingdings" pitchFamily="2" charset="2"/>
              </a:rPr>
              <a:t>、</a:t>
            </a:r>
            <a:r>
              <a:rPr lang="en-US" altLang="zh-CN" sz="2400" u="sng" dirty="0" err="1">
                <a:solidFill>
                  <a:srgbClr val="003399"/>
                </a:solidFill>
                <a:latin typeface="Arial" pitchFamily="34" charset="0"/>
                <a:ea typeface="宋体" pitchFamily="2" charset="-122"/>
                <a:cs typeface="Arial" pitchFamily="34" charset="0"/>
                <a:sym typeface="Wingdings" pitchFamily="2" charset="2"/>
              </a:rPr>
              <a:t>AGU</a:t>
            </a:r>
            <a:r>
              <a:rPr lang="zh-CN" altLang="en-US" sz="2400" dirty="0">
                <a:solidFill>
                  <a:srgbClr val="003399"/>
                </a:solidFill>
                <a:latin typeface="Arial" pitchFamily="34" charset="0"/>
                <a:ea typeface="宋体" pitchFamily="2" charset="-122"/>
                <a:cs typeface="Arial" pitchFamily="34" charset="0"/>
                <a:sym typeface="Wingdings" pitchFamily="2" charset="2"/>
              </a:rPr>
              <a:t>仅是它们各自编码的相应氨基酸的密码子之一。</a:t>
            </a:r>
            <a:endParaRPr lang="en-US" altLang="zh-CN" sz="2400" dirty="0">
              <a:solidFill>
                <a:srgbClr val="003399"/>
              </a:solidFill>
              <a:latin typeface="Arial" pitchFamily="34" charset="0"/>
              <a:ea typeface="宋体" pitchFamily="2" charset="-122"/>
              <a:cs typeface="Arial" pitchFamily="34" charset="0"/>
              <a:sym typeface="Wingdings" pitchFamily="2" charset="2"/>
            </a:endParaRPr>
          </a:p>
          <a:p>
            <a:pPr eaLnBrk="1" hangingPunct="1"/>
            <a:endParaRPr lang="en-US" altLang="zh-CN" sz="2400" dirty="0">
              <a:solidFill>
                <a:srgbClr val="003399"/>
              </a:solidFill>
              <a:latin typeface="Arial" pitchFamily="34" charset="0"/>
              <a:ea typeface="宋体" pitchFamily="2" charset="-122"/>
              <a:cs typeface="Arial" pitchFamily="34" charset="0"/>
              <a:sym typeface="Wingdings" pitchFamily="2" charset="2"/>
            </a:endParaRPr>
          </a:p>
          <a:p>
            <a:pPr eaLnBrk="1" hangingPunct="1"/>
            <a:r>
              <a:rPr lang="zh-CN" altLang="en-US" sz="2400" dirty="0">
                <a:solidFill>
                  <a:srgbClr val="003399"/>
                </a:solidFill>
                <a:latin typeface="Arial" pitchFamily="34" charset="0"/>
                <a:ea typeface="宋体" pitchFamily="2" charset="-122"/>
                <a:cs typeface="Arial" pitchFamily="34" charset="0"/>
                <a:sym typeface="Wingdings" pitchFamily="2" charset="2"/>
              </a:rPr>
              <a:t>丝氨酸 </a:t>
            </a:r>
            <a:r>
              <a:rPr lang="en-US" altLang="zh-CN" sz="2400" dirty="0">
                <a:solidFill>
                  <a:srgbClr val="003399"/>
                </a:solidFill>
                <a:latin typeface="Arial" pitchFamily="34" charset="0"/>
                <a:ea typeface="宋体" pitchFamily="2" charset="-122"/>
                <a:cs typeface="Arial" pitchFamily="34" charset="0"/>
                <a:sym typeface="Wingdings" pitchFamily="2" charset="2"/>
              </a:rPr>
              <a:t>(</a:t>
            </a:r>
            <a:r>
              <a:rPr lang="en-US" altLang="zh-CN" sz="2400" dirty="0" err="1">
                <a:solidFill>
                  <a:srgbClr val="003399"/>
                </a:solidFill>
                <a:latin typeface="Arial" pitchFamily="34" charset="0"/>
                <a:ea typeface="宋体" pitchFamily="2" charset="-122"/>
                <a:cs typeface="Arial" pitchFamily="34" charset="0"/>
                <a:sym typeface="Wingdings" pitchFamily="2" charset="2"/>
              </a:rPr>
              <a:t>ser</a:t>
            </a:r>
            <a:r>
              <a:rPr lang="en-US" altLang="zh-CN" sz="2400" dirty="0">
                <a:solidFill>
                  <a:srgbClr val="003399"/>
                </a:solidFill>
                <a:latin typeface="Arial" pitchFamily="34" charset="0"/>
                <a:ea typeface="宋体" pitchFamily="2" charset="-122"/>
                <a:cs typeface="Arial" pitchFamily="34" charset="0"/>
                <a:sym typeface="Wingdings" pitchFamily="2" charset="2"/>
              </a:rPr>
              <a:t>) </a:t>
            </a:r>
            <a:r>
              <a:rPr lang="zh-CN" altLang="en-US" sz="2400" dirty="0">
                <a:solidFill>
                  <a:srgbClr val="003399"/>
                </a:solidFill>
                <a:latin typeface="Arial" pitchFamily="34" charset="0"/>
                <a:ea typeface="宋体" pitchFamily="2" charset="-122"/>
                <a:cs typeface="Arial" pitchFamily="34" charset="0"/>
                <a:sym typeface="Wingdings" pitchFamily="2" charset="2"/>
              </a:rPr>
              <a:t>编码子 </a:t>
            </a:r>
            <a:r>
              <a:rPr lang="en-US" altLang="zh-CN" sz="2400" dirty="0" err="1">
                <a:solidFill>
                  <a:srgbClr val="003399"/>
                </a:solidFill>
                <a:latin typeface="Arial" pitchFamily="34" charset="0"/>
                <a:ea typeface="宋体" pitchFamily="2" charset="-122"/>
                <a:cs typeface="Arial" pitchFamily="34" charset="0"/>
                <a:sym typeface="Wingdings" pitchFamily="2" charset="2"/>
              </a:rPr>
              <a:t>AGU</a:t>
            </a:r>
            <a:r>
              <a:rPr lang="zh-CN" altLang="en-US" sz="2400" dirty="0">
                <a:solidFill>
                  <a:srgbClr val="003399"/>
                </a:solidFill>
                <a:latin typeface="Arial" pitchFamily="34" charset="0"/>
                <a:ea typeface="宋体" pitchFamily="2" charset="-122"/>
                <a:cs typeface="Arial" pitchFamily="34" charset="0"/>
                <a:sym typeface="Wingdings" pitchFamily="2" charset="2"/>
              </a:rPr>
              <a:t>、</a:t>
            </a:r>
            <a:r>
              <a:rPr lang="en-US" altLang="zh-CN" sz="2400" dirty="0" err="1">
                <a:solidFill>
                  <a:srgbClr val="003399"/>
                </a:solidFill>
                <a:latin typeface="Arial" pitchFamily="34" charset="0"/>
                <a:ea typeface="宋体" pitchFamily="2" charset="-122"/>
                <a:cs typeface="Arial" pitchFamily="34" charset="0"/>
                <a:sym typeface="Wingdings" pitchFamily="2" charset="2"/>
              </a:rPr>
              <a:t>AGC</a:t>
            </a:r>
            <a:endParaRPr lang="en-US" altLang="zh-CN" sz="2400" dirty="0">
              <a:solidFill>
                <a:srgbClr val="003399"/>
              </a:solidFill>
              <a:latin typeface="Arial" pitchFamily="34" charset="0"/>
              <a:ea typeface="宋体" pitchFamily="2" charset="-122"/>
              <a:cs typeface="Arial" pitchFamily="34" charset="0"/>
              <a:sym typeface="Wingdings" pitchFamily="2" charset="2"/>
            </a:endParaRPr>
          </a:p>
          <a:p>
            <a:pPr eaLnBrk="1" hangingPunct="1"/>
            <a:r>
              <a:rPr lang="zh-CN" altLang="en-US" sz="2400" dirty="0">
                <a:solidFill>
                  <a:srgbClr val="003399"/>
                </a:solidFill>
                <a:latin typeface="Arial" pitchFamily="34" charset="0"/>
                <a:ea typeface="宋体" pitchFamily="2" charset="-122"/>
                <a:cs typeface="Arial" pitchFamily="34" charset="0"/>
                <a:sym typeface="Wingdings" pitchFamily="2" charset="2"/>
              </a:rPr>
              <a:t>精氨酸 </a:t>
            </a:r>
            <a:r>
              <a:rPr lang="en-US" altLang="zh-CN" sz="2400" dirty="0">
                <a:solidFill>
                  <a:srgbClr val="003399"/>
                </a:solidFill>
                <a:latin typeface="Arial" pitchFamily="34" charset="0"/>
                <a:ea typeface="宋体" pitchFamily="2" charset="-122"/>
                <a:cs typeface="Arial" pitchFamily="34" charset="0"/>
                <a:sym typeface="Wingdings" pitchFamily="2" charset="2"/>
              </a:rPr>
              <a:t>(</a:t>
            </a:r>
            <a:r>
              <a:rPr lang="en-US" altLang="zh-CN" sz="2400" dirty="0" err="1">
                <a:solidFill>
                  <a:srgbClr val="003399"/>
                </a:solidFill>
                <a:latin typeface="Arial" pitchFamily="34" charset="0"/>
                <a:ea typeface="宋体" pitchFamily="2" charset="-122"/>
                <a:cs typeface="Arial" pitchFamily="34" charset="0"/>
                <a:sym typeface="Wingdings" pitchFamily="2" charset="2"/>
              </a:rPr>
              <a:t>arg</a:t>
            </a:r>
            <a:r>
              <a:rPr lang="en-US" altLang="zh-CN" sz="2400" dirty="0">
                <a:solidFill>
                  <a:srgbClr val="003399"/>
                </a:solidFill>
                <a:latin typeface="Arial" pitchFamily="34" charset="0"/>
                <a:ea typeface="宋体" pitchFamily="2" charset="-122"/>
                <a:cs typeface="Arial" pitchFamily="34" charset="0"/>
                <a:sym typeface="Wingdings" pitchFamily="2" charset="2"/>
              </a:rPr>
              <a:t>) </a:t>
            </a:r>
            <a:r>
              <a:rPr lang="zh-CN" altLang="en-US" sz="2400" dirty="0">
                <a:solidFill>
                  <a:srgbClr val="003399"/>
                </a:solidFill>
                <a:latin typeface="Arial" pitchFamily="34" charset="0"/>
                <a:ea typeface="宋体" pitchFamily="2" charset="-122"/>
                <a:cs typeface="Arial" pitchFamily="34" charset="0"/>
                <a:sym typeface="Wingdings" pitchFamily="2" charset="2"/>
              </a:rPr>
              <a:t>编码子 </a:t>
            </a:r>
            <a:r>
              <a:rPr lang="en-US" altLang="zh-CN" sz="2400" dirty="0">
                <a:solidFill>
                  <a:srgbClr val="003399"/>
                </a:solidFill>
                <a:latin typeface="Arial" pitchFamily="34" charset="0"/>
                <a:ea typeface="宋体" pitchFamily="2" charset="-122"/>
                <a:cs typeface="Arial" pitchFamily="34" charset="0"/>
                <a:sym typeface="Wingdings" pitchFamily="2" charset="2"/>
              </a:rPr>
              <a:t>AGA</a:t>
            </a:r>
            <a:r>
              <a:rPr lang="zh-CN" altLang="en-US" sz="2400" dirty="0">
                <a:solidFill>
                  <a:srgbClr val="003399"/>
                </a:solidFill>
                <a:latin typeface="Arial" pitchFamily="34" charset="0"/>
                <a:ea typeface="宋体" pitchFamily="2" charset="-122"/>
                <a:cs typeface="Arial" pitchFamily="34" charset="0"/>
                <a:sym typeface="Wingdings" pitchFamily="2" charset="2"/>
              </a:rPr>
              <a:t>、</a:t>
            </a:r>
            <a:r>
              <a:rPr lang="en-US" altLang="zh-CN" sz="2400" dirty="0" err="1">
                <a:solidFill>
                  <a:srgbClr val="003399"/>
                </a:solidFill>
                <a:latin typeface="Arial" pitchFamily="34" charset="0"/>
                <a:ea typeface="宋体" pitchFamily="2" charset="-122"/>
                <a:cs typeface="Arial" pitchFamily="34" charset="0"/>
                <a:sym typeface="Wingdings" pitchFamily="2" charset="2"/>
              </a:rPr>
              <a:t>AGG</a:t>
            </a:r>
            <a:r>
              <a:rPr lang="zh-CN" altLang="en-US" sz="2400" dirty="0">
                <a:solidFill>
                  <a:srgbClr val="003399"/>
                </a:solidFill>
                <a:latin typeface="Arial" pitchFamily="34" charset="0"/>
                <a:ea typeface="宋体" pitchFamily="2" charset="-122"/>
                <a:cs typeface="Arial" pitchFamily="34" charset="0"/>
                <a:sym typeface="Wingdings" pitchFamily="2" charset="2"/>
              </a:rPr>
              <a:t>、</a:t>
            </a:r>
            <a:r>
              <a:rPr lang="en-US" altLang="zh-CN" sz="2400" dirty="0">
                <a:solidFill>
                  <a:srgbClr val="003399"/>
                </a:solidFill>
                <a:latin typeface="Arial" pitchFamily="34" charset="0"/>
                <a:ea typeface="宋体" pitchFamily="2" charset="-122"/>
                <a:cs typeface="Arial" pitchFamily="34" charset="0"/>
                <a:sym typeface="Wingdings" pitchFamily="2" charset="2"/>
              </a:rPr>
              <a:t>CGU</a:t>
            </a:r>
          </a:p>
          <a:p>
            <a:pPr eaLnBrk="1" hangingPunct="1"/>
            <a:r>
              <a:rPr lang="zh-CN" altLang="en-US" sz="2400" dirty="0">
                <a:solidFill>
                  <a:srgbClr val="003399"/>
                </a:solidFill>
                <a:latin typeface="Arial" pitchFamily="34" charset="0"/>
                <a:ea typeface="宋体" pitchFamily="2" charset="-122"/>
                <a:cs typeface="Arial" pitchFamily="34" charset="0"/>
                <a:sym typeface="Wingdings" pitchFamily="2" charset="2"/>
              </a:rPr>
              <a:t>半胱氨酸 </a:t>
            </a:r>
            <a:r>
              <a:rPr lang="en-US" altLang="zh-CN" sz="2400" dirty="0">
                <a:solidFill>
                  <a:srgbClr val="003399"/>
                </a:solidFill>
                <a:latin typeface="Arial" pitchFamily="34" charset="0"/>
                <a:ea typeface="宋体" pitchFamily="2" charset="-122"/>
                <a:cs typeface="Arial" pitchFamily="34" charset="0"/>
                <a:sym typeface="Wingdings" pitchFamily="2" charset="2"/>
              </a:rPr>
              <a:t>(</a:t>
            </a:r>
            <a:r>
              <a:rPr lang="en-US" altLang="zh-CN" sz="2400" dirty="0" err="1">
                <a:solidFill>
                  <a:srgbClr val="003399"/>
                </a:solidFill>
                <a:latin typeface="Arial" pitchFamily="34" charset="0"/>
                <a:ea typeface="宋体" pitchFamily="2" charset="-122"/>
                <a:cs typeface="Arial" pitchFamily="34" charset="0"/>
                <a:sym typeface="Wingdings" pitchFamily="2" charset="2"/>
              </a:rPr>
              <a:t>cys</a:t>
            </a:r>
            <a:r>
              <a:rPr lang="en-US" altLang="zh-CN" sz="2400" dirty="0">
                <a:solidFill>
                  <a:srgbClr val="003399"/>
                </a:solidFill>
                <a:latin typeface="Arial" pitchFamily="34" charset="0"/>
                <a:ea typeface="宋体" pitchFamily="2" charset="-122"/>
                <a:cs typeface="Arial" pitchFamily="34" charset="0"/>
                <a:sym typeface="Wingdings" pitchFamily="2" charset="2"/>
              </a:rPr>
              <a:t>) </a:t>
            </a:r>
            <a:r>
              <a:rPr lang="zh-CN" altLang="en-US" sz="2400" dirty="0">
                <a:solidFill>
                  <a:srgbClr val="003399"/>
                </a:solidFill>
                <a:latin typeface="Arial" pitchFamily="34" charset="0"/>
                <a:ea typeface="宋体" pitchFamily="2" charset="-122"/>
                <a:cs typeface="Arial" pitchFamily="34" charset="0"/>
                <a:sym typeface="Wingdings" pitchFamily="2" charset="2"/>
              </a:rPr>
              <a:t>编码子 </a:t>
            </a:r>
            <a:r>
              <a:rPr lang="en-US" altLang="zh-CN" sz="2400" dirty="0">
                <a:solidFill>
                  <a:srgbClr val="003399"/>
                </a:solidFill>
                <a:latin typeface="Arial" pitchFamily="34" charset="0"/>
                <a:ea typeface="宋体" pitchFamily="2" charset="-122"/>
                <a:cs typeface="Arial" pitchFamily="34" charset="0"/>
                <a:sym typeface="Wingdings" pitchFamily="2" charset="2"/>
              </a:rPr>
              <a:t>UGU</a:t>
            </a:r>
          </a:p>
          <a:p>
            <a:pPr eaLnBrk="1" hangingPunct="1"/>
            <a:r>
              <a:rPr lang="zh-CN" altLang="en-US" sz="2400" dirty="0">
                <a:solidFill>
                  <a:srgbClr val="003399"/>
                </a:solidFill>
                <a:latin typeface="Arial" pitchFamily="34" charset="0"/>
                <a:ea typeface="宋体" pitchFamily="2" charset="-122"/>
                <a:cs typeface="Arial" pitchFamily="34" charset="0"/>
                <a:sym typeface="Wingdings" pitchFamily="2" charset="2"/>
              </a:rPr>
              <a:t>甘氨酸 </a:t>
            </a:r>
            <a:r>
              <a:rPr lang="en-US" altLang="zh-CN" sz="2400" dirty="0">
                <a:solidFill>
                  <a:srgbClr val="003399"/>
                </a:solidFill>
                <a:latin typeface="Arial" pitchFamily="34" charset="0"/>
                <a:ea typeface="宋体" pitchFamily="2" charset="-122"/>
                <a:cs typeface="Arial" pitchFamily="34" charset="0"/>
                <a:sym typeface="Wingdings" pitchFamily="2" charset="2"/>
              </a:rPr>
              <a:t>(</a:t>
            </a:r>
            <a:r>
              <a:rPr lang="en-US" altLang="zh-CN" sz="2400" dirty="0" err="1">
                <a:solidFill>
                  <a:srgbClr val="003399"/>
                </a:solidFill>
                <a:latin typeface="Arial" pitchFamily="34" charset="0"/>
                <a:ea typeface="宋体" pitchFamily="2" charset="-122"/>
                <a:cs typeface="Arial" pitchFamily="34" charset="0"/>
                <a:sym typeface="Wingdings" pitchFamily="2" charset="2"/>
              </a:rPr>
              <a:t>gly</a:t>
            </a:r>
            <a:r>
              <a:rPr lang="en-US" altLang="zh-CN" sz="2400" dirty="0">
                <a:solidFill>
                  <a:srgbClr val="003399"/>
                </a:solidFill>
                <a:latin typeface="Arial" pitchFamily="34" charset="0"/>
                <a:ea typeface="宋体" pitchFamily="2" charset="-122"/>
                <a:cs typeface="Arial" pitchFamily="34" charset="0"/>
                <a:sym typeface="Wingdings" pitchFamily="2" charset="2"/>
              </a:rPr>
              <a:t>) </a:t>
            </a:r>
            <a:r>
              <a:rPr lang="zh-CN" altLang="en-US" sz="2400" dirty="0">
                <a:solidFill>
                  <a:srgbClr val="003399"/>
                </a:solidFill>
                <a:latin typeface="Arial" pitchFamily="34" charset="0"/>
                <a:ea typeface="宋体" pitchFamily="2" charset="-122"/>
                <a:cs typeface="Arial" pitchFamily="34" charset="0"/>
                <a:sym typeface="Wingdings" pitchFamily="2" charset="2"/>
              </a:rPr>
              <a:t>编码子 </a:t>
            </a:r>
            <a:r>
              <a:rPr lang="en-US" altLang="zh-CN" sz="2400" dirty="0" err="1">
                <a:solidFill>
                  <a:srgbClr val="003399"/>
                </a:solidFill>
                <a:latin typeface="Arial" pitchFamily="34" charset="0"/>
                <a:ea typeface="宋体" pitchFamily="2" charset="-122"/>
                <a:cs typeface="Arial" pitchFamily="34" charset="0"/>
                <a:sym typeface="Wingdings" pitchFamily="2" charset="2"/>
              </a:rPr>
              <a:t>GGU</a:t>
            </a:r>
            <a:endParaRPr lang="en-US" altLang="zh-CN" sz="2400" dirty="0">
              <a:solidFill>
                <a:srgbClr val="003399"/>
              </a:solidFill>
              <a:latin typeface="Arial" pitchFamily="34" charset="0"/>
              <a:ea typeface="宋体" pitchFamily="2" charset="-122"/>
              <a:cs typeface="Arial" pitchFamily="34" charset="0"/>
              <a:sym typeface="Wingdings" pitchFamily="2" charset="2"/>
            </a:endParaRPr>
          </a:p>
          <a:p>
            <a:pPr eaLnBrk="1" hangingPunct="1"/>
            <a:endParaRPr lang="en-US" altLang="zh-CN" sz="2400" dirty="0">
              <a:solidFill>
                <a:srgbClr val="003399"/>
              </a:solidFill>
              <a:latin typeface="Arial" pitchFamily="34" charset="0"/>
              <a:ea typeface="宋体" pitchFamily="2" charset="-122"/>
              <a:cs typeface="Arial" pitchFamily="34" charset="0"/>
              <a:sym typeface="Wingdings" pitchFamily="2" charset="2"/>
            </a:endParaRPr>
          </a:p>
          <a:p>
            <a:pPr eaLnBrk="1" hangingPunct="1"/>
            <a:r>
              <a:rPr lang="zh-CN" altLang="en-US" sz="2400" dirty="0">
                <a:solidFill>
                  <a:srgbClr val="003399"/>
                </a:solidFill>
                <a:latin typeface="Arial" pitchFamily="34" charset="0"/>
                <a:ea typeface="宋体" pitchFamily="2" charset="-122"/>
                <a:cs typeface="Arial" pitchFamily="34" charset="0"/>
                <a:sym typeface="Wingdings" pitchFamily="2" charset="2"/>
              </a:rPr>
              <a:t>故以上氨基酸编码子不能够出现在蛋白质中对应于内含子从</a:t>
            </a:r>
            <a:r>
              <a:rPr lang="en-US" altLang="zh-CN" sz="2400" dirty="0" err="1">
                <a:solidFill>
                  <a:srgbClr val="003399"/>
                </a:solidFill>
                <a:latin typeface="Arial" pitchFamily="34" charset="0"/>
                <a:ea typeface="宋体" pitchFamily="2" charset="-122"/>
                <a:cs typeface="Arial" pitchFamily="34" charset="0"/>
                <a:sym typeface="Wingdings" pitchFamily="2" charset="2"/>
              </a:rPr>
              <a:t>hnRNA</a:t>
            </a:r>
            <a:r>
              <a:rPr lang="en-US" altLang="zh-CN" sz="2400" dirty="0">
                <a:solidFill>
                  <a:srgbClr val="003399"/>
                </a:solidFill>
                <a:latin typeface="Arial" pitchFamily="34" charset="0"/>
                <a:ea typeface="宋体" pitchFamily="2" charset="-122"/>
                <a:cs typeface="Arial" pitchFamily="34" charset="0"/>
                <a:sym typeface="Wingdings" pitchFamily="2" charset="2"/>
              </a:rPr>
              <a:t> </a:t>
            </a:r>
            <a:r>
              <a:rPr lang="zh-CN" altLang="en-US" sz="2400" dirty="0">
                <a:solidFill>
                  <a:srgbClr val="003399"/>
                </a:solidFill>
                <a:latin typeface="Arial" pitchFamily="34" charset="0"/>
                <a:ea typeface="宋体" pitchFamily="2" charset="-122"/>
                <a:cs typeface="Arial" pitchFamily="34" charset="0"/>
                <a:sym typeface="Wingdings" pitchFamily="2" charset="2"/>
              </a:rPr>
              <a:t>中被剪掉的位置。</a:t>
            </a:r>
            <a:endParaRPr lang="en-US" altLang="zh-CN" sz="2400" dirty="0">
              <a:solidFill>
                <a:srgbClr val="003399"/>
              </a:solidFill>
              <a:latin typeface="Arial" pitchFamily="34" charset="0"/>
              <a:ea typeface="宋体" pitchFamily="2" charset="-122"/>
              <a:cs typeface="Arial" pitchFamily="34" charset="0"/>
              <a:sym typeface="Wingdings" pitchFamily="2" charset="2"/>
            </a:endParaRPr>
          </a:p>
          <a:p>
            <a:pPr eaLnBrk="1" hangingPunct="1">
              <a:buFont typeface="Wingdings 3" pitchFamily="18" charset="2"/>
              <a:buNone/>
            </a:pPr>
            <a:endParaRPr lang="en-US" altLang="zh-CN" sz="2400" dirty="0">
              <a:solidFill>
                <a:srgbClr val="003399"/>
              </a:solidFill>
              <a:ea typeface="宋体" pitchFamily="2" charset="-122"/>
              <a:cs typeface="Arial" pitchFamily="34" charset="0"/>
              <a:sym typeface="Wingdings" pitchFamily="2" charset="2"/>
            </a:endParaRPr>
          </a:p>
        </p:txBody>
      </p:sp>
    </p:spTree>
    <p:extLst>
      <p:ext uri="{BB962C8B-B14F-4D97-AF65-F5344CB8AC3E}">
        <p14:creationId xmlns:p14="http://schemas.microsoft.com/office/powerpoint/2010/main" val="20767740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blinds(horizontal)">
                                      <p:cBhvr>
                                        <p:cTn id="7" dur="500"/>
                                        <p:tgtEl>
                                          <p:spTgt spid="225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530">
                                            <p:txEl>
                                              <p:pRg st="2" end="2"/>
                                            </p:txEl>
                                          </p:spTgt>
                                        </p:tgtEl>
                                        <p:attrNameLst>
                                          <p:attrName>style.visibility</p:attrName>
                                        </p:attrNameLst>
                                      </p:cBhvr>
                                      <p:to>
                                        <p:strVal val="visible"/>
                                      </p:to>
                                    </p:set>
                                    <p:animEffect transition="in" filter="blinds(horizontal)">
                                      <p:cBhvr>
                                        <p:cTn id="12" dur="500"/>
                                        <p:tgtEl>
                                          <p:spTgt spid="2253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530">
                                            <p:txEl>
                                              <p:pRg st="3" end="3"/>
                                            </p:txEl>
                                          </p:spTgt>
                                        </p:tgtEl>
                                        <p:attrNameLst>
                                          <p:attrName>style.visibility</p:attrName>
                                        </p:attrNameLst>
                                      </p:cBhvr>
                                      <p:to>
                                        <p:strVal val="visible"/>
                                      </p:to>
                                    </p:set>
                                    <p:animEffect transition="in" filter="blinds(horizontal)">
                                      <p:cBhvr>
                                        <p:cTn id="17" dur="500"/>
                                        <p:tgtEl>
                                          <p:spTgt spid="2253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2530">
                                            <p:txEl>
                                              <p:pRg st="4" end="4"/>
                                            </p:txEl>
                                          </p:spTgt>
                                        </p:tgtEl>
                                        <p:attrNameLst>
                                          <p:attrName>style.visibility</p:attrName>
                                        </p:attrNameLst>
                                      </p:cBhvr>
                                      <p:to>
                                        <p:strVal val="visible"/>
                                      </p:to>
                                    </p:set>
                                    <p:animEffect transition="in" filter="blinds(horizontal)">
                                      <p:cBhvr>
                                        <p:cTn id="22" dur="500"/>
                                        <p:tgtEl>
                                          <p:spTgt spid="2253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2530">
                                            <p:txEl>
                                              <p:pRg st="5" end="5"/>
                                            </p:txEl>
                                          </p:spTgt>
                                        </p:tgtEl>
                                        <p:attrNameLst>
                                          <p:attrName>style.visibility</p:attrName>
                                        </p:attrNameLst>
                                      </p:cBhvr>
                                      <p:to>
                                        <p:strVal val="visible"/>
                                      </p:to>
                                    </p:set>
                                    <p:animEffect transition="in" filter="blinds(horizontal)">
                                      <p:cBhvr>
                                        <p:cTn id="27" dur="500"/>
                                        <p:tgtEl>
                                          <p:spTgt spid="22530">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2530">
                                            <p:txEl>
                                              <p:pRg st="7" end="7"/>
                                            </p:txEl>
                                          </p:spTgt>
                                        </p:tgtEl>
                                        <p:attrNameLst>
                                          <p:attrName>style.visibility</p:attrName>
                                        </p:attrNameLst>
                                      </p:cBhvr>
                                      <p:to>
                                        <p:strVal val="visible"/>
                                      </p:to>
                                    </p:set>
                                    <p:animEffect transition="in" filter="blinds(horizontal)">
                                      <p:cBhvr>
                                        <p:cTn id="32" dur="500"/>
                                        <p:tgtEl>
                                          <p:spTgt spid="2253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1"/>
          <p:cNvSpPr>
            <a:spLocks noGrp="1"/>
          </p:cNvSpPr>
          <p:nvPr>
            <p:ph idx="1"/>
          </p:nvPr>
        </p:nvSpPr>
        <p:spPr>
          <a:xfrm>
            <a:off x="428625" y="642938"/>
            <a:ext cx="8229600" cy="5286375"/>
          </a:xfrm>
        </p:spPr>
        <p:txBody>
          <a:bodyPr/>
          <a:lstStyle/>
          <a:p>
            <a:pPr eaLnBrk="1" hangingPunct="1">
              <a:lnSpc>
                <a:spcPct val="110000"/>
              </a:lnSpc>
              <a:spcBef>
                <a:spcPts val="100"/>
              </a:spcBef>
            </a:pPr>
            <a:r>
              <a:rPr lang="en-US" altLang="zh-CN" sz="2400">
                <a:sym typeface="Wingdings" pitchFamily="2" charset="2"/>
              </a:rPr>
              <a:t>  </a:t>
            </a:r>
            <a:r>
              <a:rPr lang="en-US" altLang="zh-CN" sz="2400">
                <a:latin typeface="Arial" pitchFamily="34" charset="0"/>
                <a:ea typeface="宋体" pitchFamily="2" charset="-122"/>
                <a:cs typeface="Arial" pitchFamily="34" charset="0"/>
                <a:sym typeface="Wingdings" pitchFamily="2" charset="2"/>
              </a:rPr>
              <a:t>6.15  </a:t>
            </a:r>
            <a:r>
              <a:rPr lang="zh-CN" altLang="en-US" sz="2400">
                <a:latin typeface="Arial" pitchFamily="34" charset="0"/>
                <a:ea typeface="宋体" pitchFamily="2" charset="-122"/>
                <a:cs typeface="Arial" pitchFamily="34" charset="0"/>
                <a:sym typeface="Wingdings" pitchFamily="2" charset="2"/>
              </a:rPr>
              <a:t>假设拟南芥（</a:t>
            </a:r>
            <a:r>
              <a:rPr lang="en-US" altLang="zh-CN" sz="2400">
                <a:latin typeface="Arial" pitchFamily="34" charset="0"/>
                <a:ea typeface="宋体" pitchFamily="2" charset="-122"/>
                <a:cs typeface="Arial" pitchFamily="34" charset="0"/>
                <a:sym typeface="Wingdings" pitchFamily="2" charset="2"/>
              </a:rPr>
              <a:t>Arabidopsis thaliana</a:t>
            </a:r>
            <a:r>
              <a:rPr lang="zh-CN" altLang="en-US" sz="2400">
                <a:latin typeface="Arial" pitchFamily="34" charset="0"/>
                <a:ea typeface="宋体" pitchFamily="2" charset="-122"/>
                <a:cs typeface="Arial" pitchFamily="34" charset="0"/>
                <a:sym typeface="Wingdings" pitchFamily="2" charset="2"/>
              </a:rPr>
              <a:t>）基因使用密码子</a:t>
            </a:r>
            <a:r>
              <a:rPr lang="en-US" altLang="zh-CN" sz="2400">
                <a:latin typeface="Arial" pitchFamily="34" charset="0"/>
                <a:ea typeface="宋体" pitchFamily="2" charset="-122"/>
                <a:cs typeface="Arial" pitchFamily="34" charset="0"/>
                <a:sym typeface="Wingdings" pitchFamily="2" charset="2"/>
              </a:rPr>
              <a:t>GUU</a:t>
            </a:r>
            <a:r>
              <a:rPr lang="zh-CN" altLang="en-US" sz="2400">
                <a:latin typeface="Arial" pitchFamily="34" charset="0"/>
                <a:ea typeface="宋体" pitchFamily="2" charset="-122"/>
                <a:cs typeface="Arial" pitchFamily="34" charset="0"/>
                <a:sym typeface="Wingdings" pitchFamily="2" charset="2"/>
              </a:rPr>
              <a:t>编码缬氨酸要比其他同义密码子频繁三倍以上，在下列拟南芥序列中寻找最有可能在翻译过程中被核糖体利用的开放阅读框。利用</a:t>
            </a:r>
            <a:r>
              <a:rPr lang="en-US" altLang="zh-CN" sz="2400">
                <a:latin typeface="Arial" pitchFamily="34" charset="0"/>
                <a:ea typeface="宋体" pitchFamily="2" charset="-122"/>
                <a:cs typeface="Arial" pitchFamily="34" charset="0"/>
                <a:sym typeface="Wingdings" pitchFamily="2" charset="2"/>
              </a:rPr>
              <a:t>ORF</a:t>
            </a:r>
            <a:r>
              <a:rPr lang="zh-CN" altLang="en-US" sz="2400">
                <a:latin typeface="Arial" pitchFamily="34" charset="0"/>
                <a:ea typeface="宋体" pitchFamily="2" charset="-122"/>
                <a:cs typeface="Arial" pitchFamily="34" charset="0"/>
                <a:sym typeface="Wingdings" pitchFamily="2" charset="2"/>
              </a:rPr>
              <a:t>长度和密码子使用偏性来解释你的答案。</a:t>
            </a:r>
            <a:endParaRPr lang="en-US" altLang="zh-CN" sz="2400">
              <a:latin typeface="Arial" pitchFamily="34" charset="0"/>
              <a:ea typeface="宋体" pitchFamily="2" charset="-122"/>
              <a:cs typeface="Arial" pitchFamily="34" charset="0"/>
              <a:sym typeface="Wingdings" pitchFamily="2" charset="2"/>
            </a:endParaRPr>
          </a:p>
          <a:p>
            <a:pPr eaLnBrk="1" hangingPunct="1">
              <a:lnSpc>
                <a:spcPct val="110000"/>
              </a:lnSpc>
              <a:spcBef>
                <a:spcPts val="100"/>
              </a:spcBef>
              <a:buFont typeface="Wingdings 3" pitchFamily="18" charset="2"/>
              <a:buNone/>
            </a:pPr>
            <a:r>
              <a:rPr lang="en-US" altLang="zh-CN" sz="2400">
                <a:latin typeface="Arial" pitchFamily="34" charset="0"/>
                <a:ea typeface="宋体" pitchFamily="2" charset="-122"/>
                <a:cs typeface="Arial" pitchFamily="34" charset="0"/>
                <a:sym typeface="Wingdings" pitchFamily="2" charset="2"/>
              </a:rPr>
              <a:t>  </a:t>
            </a:r>
          </a:p>
          <a:p>
            <a:pPr eaLnBrk="1" hangingPunct="1">
              <a:lnSpc>
                <a:spcPct val="110000"/>
              </a:lnSpc>
              <a:spcBef>
                <a:spcPts val="100"/>
              </a:spcBef>
              <a:buFont typeface="Wingdings 3" pitchFamily="18" charset="2"/>
              <a:buNone/>
            </a:pPr>
            <a:r>
              <a:rPr lang="en-US" altLang="zh-CN" sz="2400">
                <a:latin typeface="Arial" pitchFamily="34" charset="0"/>
                <a:ea typeface="宋体" pitchFamily="2" charset="-122"/>
                <a:cs typeface="Arial" pitchFamily="34" charset="0"/>
                <a:sym typeface="Wingdings" pitchFamily="2" charset="2"/>
              </a:rPr>
              <a:t>   5’-GAGCGGAAGUGUUCGAUGUACUGUUCCAGUC</a:t>
            </a:r>
          </a:p>
          <a:p>
            <a:pPr eaLnBrk="1" hangingPunct="1">
              <a:lnSpc>
                <a:spcPct val="110000"/>
              </a:lnSpc>
              <a:spcBef>
                <a:spcPts val="100"/>
              </a:spcBef>
              <a:buFont typeface="Wingdings 3" pitchFamily="18" charset="2"/>
              <a:buNone/>
            </a:pPr>
            <a:r>
              <a:rPr lang="en-US" altLang="zh-CN" sz="2400">
                <a:latin typeface="Arial" pitchFamily="34" charset="0"/>
                <a:ea typeface="宋体" pitchFamily="2" charset="-122"/>
                <a:cs typeface="Arial" pitchFamily="34" charset="0"/>
                <a:sym typeface="Wingdings" pitchFamily="2" charset="2"/>
              </a:rPr>
              <a:t>   AUGUGUUCACC-3’</a:t>
            </a:r>
          </a:p>
          <a:p>
            <a:pPr eaLnBrk="1" hangingPunct="1">
              <a:lnSpc>
                <a:spcPct val="110000"/>
              </a:lnSpc>
              <a:spcBef>
                <a:spcPts val="100"/>
              </a:spcBef>
            </a:pPr>
            <a:endParaRPr lang="en-US" altLang="zh-CN" sz="2400">
              <a:latin typeface="Arial" pitchFamily="34" charset="0"/>
              <a:ea typeface="宋体" pitchFamily="2" charset="-122"/>
              <a:cs typeface="Arial" pitchFamily="34" charset="0"/>
              <a:sym typeface="Wingdings" pitchFamily="2" charset="2"/>
            </a:endParaRPr>
          </a:p>
          <a:p>
            <a:pPr eaLnBrk="1" hangingPunct="1">
              <a:lnSpc>
                <a:spcPct val="110000"/>
              </a:lnSpc>
              <a:spcBef>
                <a:spcPts val="100"/>
              </a:spcBef>
            </a:pPr>
            <a:r>
              <a:rPr lang="zh-CN" altLang="en-US" sz="2400">
                <a:solidFill>
                  <a:srgbClr val="3366CC"/>
                </a:solidFill>
                <a:latin typeface="Arial" pitchFamily="34" charset="0"/>
                <a:ea typeface="宋体" pitchFamily="2" charset="-122"/>
                <a:cs typeface="Arial" pitchFamily="34" charset="0"/>
                <a:sym typeface="Wingdings" pitchFamily="2" charset="2"/>
              </a:rPr>
              <a:t>（</a:t>
            </a:r>
            <a:r>
              <a:rPr lang="en-US" altLang="zh-CN" sz="2400">
                <a:solidFill>
                  <a:srgbClr val="3366CC"/>
                </a:solidFill>
                <a:latin typeface="Arial" pitchFamily="34" charset="0"/>
                <a:ea typeface="宋体" pitchFamily="2" charset="-122"/>
                <a:cs typeface="Arial" pitchFamily="34" charset="0"/>
                <a:sym typeface="Wingdings" pitchFamily="2" charset="2"/>
              </a:rPr>
              <a:t>1</a:t>
            </a:r>
            <a:r>
              <a:rPr lang="zh-CN" altLang="en-US" sz="2400">
                <a:solidFill>
                  <a:srgbClr val="3366CC"/>
                </a:solidFill>
                <a:latin typeface="Arial" pitchFamily="34" charset="0"/>
                <a:ea typeface="宋体" pitchFamily="2" charset="-122"/>
                <a:cs typeface="Arial" pitchFamily="34" charset="0"/>
                <a:sym typeface="Wingdings" pitchFamily="2" charset="2"/>
              </a:rPr>
              <a:t>）</a:t>
            </a:r>
            <a:r>
              <a:rPr lang="zh-CN" altLang="en-US" sz="2400" b="1">
                <a:solidFill>
                  <a:srgbClr val="3366CC"/>
                </a:solidFill>
                <a:latin typeface="Arial" pitchFamily="34" charset="0"/>
                <a:ea typeface="宋体" pitchFamily="2" charset="-122"/>
                <a:cs typeface="Arial" pitchFamily="34" charset="0"/>
                <a:sym typeface="Wingdings" pitchFamily="2" charset="2"/>
              </a:rPr>
              <a:t>开放阅读框</a:t>
            </a:r>
            <a:r>
              <a:rPr lang="zh-CN" altLang="en-US" sz="2400">
                <a:solidFill>
                  <a:srgbClr val="3366CC"/>
                </a:solidFill>
                <a:latin typeface="Arial" pitchFamily="34" charset="0"/>
                <a:ea typeface="宋体" pitchFamily="2" charset="-122"/>
                <a:cs typeface="Arial" pitchFamily="34" charset="0"/>
                <a:sym typeface="Wingdings" pitchFamily="2" charset="2"/>
              </a:rPr>
              <a:t>是指不被终止密码子打断的一串三联密码子。终止密码子有三个，分别是</a:t>
            </a:r>
            <a:r>
              <a:rPr lang="en-US" altLang="zh-CN" sz="2400">
                <a:solidFill>
                  <a:srgbClr val="3366CC"/>
                </a:solidFill>
                <a:latin typeface="Arial" pitchFamily="34" charset="0"/>
                <a:ea typeface="宋体" pitchFamily="2" charset="-122"/>
                <a:cs typeface="Arial" pitchFamily="34" charset="0"/>
                <a:sym typeface="Wingdings" pitchFamily="2" charset="2"/>
              </a:rPr>
              <a:t>UAG</a:t>
            </a:r>
            <a:r>
              <a:rPr lang="zh-CN" altLang="en-US" sz="2400">
                <a:solidFill>
                  <a:srgbClr val="3366CC"/>
                </a:solidFill>
                <a:latin typeface="Arial" pitchFamily="34" charset="0"/>
                <a:ea typeface="宋体" pitchFamily="2" charset="-122"/>
                <a:cs typeface="Arial" pitchFamily="34" charset="0"/>
                <a:sym typeface="Wingdings" pitchFamily="2" charset="2"/>
              </a:rPr>
              <a:t>、</a:t>
            </a:r>
            <a:r>
              <a:rPr lang="en-US" altLang="zh-CN" sz="2400">
                <a:solidFill>
                  <a:srgbClr val="3366CC"/>
                </a:solidFill>
                <a:latin typeface="Arial" pitchFamily="34" charset="0"/>
                <a:ea typeface="宋体" pitchFamily="2" charset="-122"/>
                <a:cs typeface="Arial" pitchFamily="34" charset="0"/>
                <a:sym typeface="Wingdings" pitchFamily="2" charset="2"/>
              </a:rPr>
              <a:t>UAA</a:t>
            </a:r>
            <a:r>
              <a:rPr lang="zh-CN" altLang="en-US" sz="2400">
                <a:solidFill>
                  <a:srgbClr val="3366CC"/>
                </a:solidFill>
                <a:latin typeface="Arial" pitchFamily="34" charset="0"/>
                <a:ea typeface="宋体" pitchFamily="2" charset="-122"/>
                <a:cs typeface="Arial" pitchFamily="34" charset="0"/>
                <a:sym typeface="Wingdings" pitchFamily="2" charset="2"/>
              </a:rPr>
              <a:t>、</a:t>
            </a:r>
            <a:r>
              <a:rPr lang="en-US" altLang="zh-CN" sz="2400">
                <a:solidFill>
                  <a:srgbClr val="3366CC"/>
                </a:solidFill>
                <a:latin typeface="Arial" pitchFamily="34" charset="0"/>
                <a:ea typeface="宋体" pitchFamily="2" charset="-122"/>
                <a:cs typeface="Arial" pitchFamily="34" charset="0"/>
                <a:sym typeface="Wingdings" pitchFamily="2" charset="2"/>
              </a:rPr>
              <a:t>UGA</a:t>
            </a:r>
            <a:r>
              <a:rPr lang="zh-CN" altLang="en-US" sz="2400">
                <a:solidFill>
                  <a:srgbClr val="3366CC"/>
                </a:solidFill>
                <a:latin typeface="Arial" pitchFamily="34" charset="0"/>
                <a:ea typeface="宋体" pitchFamily="2" charset="-122"/>
                <a:cs typeface="Arial" pitchFamily="34" charset="0"/>
                <a:sym typeface="Wingdings" pitchFamily="2" charset="2"/>
              </a:rPr>
              <a:t>，寻找序列中的密码子组合，发现无法组成终止密码子，说明以上序列都有可能成为开放阅读框。</a:t>
            </a:r>
            <a:endParaRPr lang="en-US" altLang="zh-CN" sz="2400">
              <a:solidFill>
                <a:srgbClr val="3366CC"/>
              </a:solidFill>
              <a:sym typeface="Wingdings" pitchFamily="2" charset="2"/>
            </a:endParaRPr>
          </a:p>
        </p:txBody>
      </p:sp>
    </p:spTree>
    <p:extLst>
      <p:ext uri="{BB962C8B-B14F-4D97-AF65-F5344CB8AC3E}">
        <p14:creationId xmlns:p14="http://schemas.microsoft.com/office/powerpoint/2010/main" val="22166725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530">
                                            <p:txEl>
                                              <p:pRg st="5" end="5"/>
                                            </p:txEl>
                                          </p:spTgt>
                                        </p:tgtEl>
                                        <p:attrNameLst>
                                          <p:attrName>style.visibility</p:attrName>
                                        </p:attrNameLst>
                                      </p:cBhvr>
                                      <p:to>
                                        <p:strVal val="visible"/>
                                      </p:to>
                                    </p:set>
                                    <p:animEffect transition="in" filter="blinds(horizontal)">
                                      <p:cBhvr>
                                        <p:cTn id="7" dur="500"/>
                                        <p:tgtEl>
                                          <p:spTgt spid="225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1"/>
          <p:cNvSpPr>
            <a:spLocks noGrp="1"/>
          </p:cNvSpPr>
          <p:nvPr>
            <p:ph idx="1"/>
          </p:nvPr>
        </p:nvSpPr>
        <p:spPr>
          <a:xfrm>
            <a:off x="428625" y="642938"/>
            <a:ext cx="8229600" cy="5286375"/>
          </a:xfrm>
        </p:spPr>
        <p:txBody>
          <a:bodyPr/>
          <a:lstStyle/>
          <a:p>
            <a:pPr eaLnBrk="1" hangingPunct="1">
              <a:buFont typeface="Wingdings 3" pitchFamily="18" charset="2"/>
              <a:buNone/>
            </a:pPr>
            <a:endParaRPr lang="en-US" altLang="zh-CN" sz="2400" dirty="0">
              <a:sym typeface="Wingdings" pitchFamily="2" charset="2"/>
            </a:endParaRPr>
          </a:p>
          <a:p>
            <a:pPr eaLnBrk="1" hangingPunct="1">
              <a:lnSpc>
                <a:spcPct val="110000"/>
              </a:lnSpc>
              <a:spcBef>
                <a:spcPts val="100"/>
              </a:spcBef>
              <a:buFont typeface="Wingdings 3" pitchFamily="18" charset="2"/>
              <a:buNone/>
            </a:pPr>
            <a:r>
              <a:rPr lang="en-US" altLang="zh-CN" sz="2400" dirty="0">
                <a:sym typeface="Wingdings" pitchFamily="2" charset="2"/>
              </a:rPr>
              <a:t>   </a:t>
            </a:r>
            <a:r>
              <a:rPr lang="en-US" altLang="zh-CN" sz="2400" dirty="0">
                <a:solidFill>
                  <a:srgbClr val="3366CC"/>
                </a:solidFill>
                <a:latin typeface="Arial" pitchFamily="34" charset="0"/>
                <a:ea typeface="宋体" pitchFamily="2" charset="-122"/>
                <a:cs typeface="Arial" pitchFamily="34" charset="0"/>
                <a:sym typeface="Wingdings" pitchFamily="2" charset="2"/>
              </a:rPr>
              <a:t>5’-GAGCGGAAGUGUUCGAUGUACUGUUCCAGUC</a:t>
            </a:r>
          </a:p>
          <a:p>
            <a:pPr eaLnBrk="1" hangingPunct="1">
              <a:lnSpc>
                <a:spcPct val="110000"/>
              </a:lnSpc>
              <a:spcBef>
                <a:spcPts val="100"/>
              </a:spcBef>
              <a:buFont typeface="Wingdings 3" pitchFamily="18" charset="2"/>
              <a:buNone/>
            </a:pPr>
            <a:r>
              <a:rPr lang="en-US" altLang="zh-CN" sz="2400" dirty="0">
                <a:solidFill>
                  <a:srgbClr val="3366CC"/>
                </a:solidFill>
                <a:latin typeface="Arial" pitchFamily="34" charset="0"/>
                <a:ea typeface="宋体" pitchFamily="2" charset="-122"/>
                <a:cs typeface="Arial" pitchFamily="34" charset="0"/>
                <a:sym typeface="Wingdings" pitchFamily="2" charset="2"/>
              </a:rPr>
              <a:t>   AUGUGUUCACC-3’</a:t>
            </a:r>
          </a:p>
          <a:p>
            <a:pPr eaLnBrk="1" hangingPunct="1">
              <a:lnSpc>
                <a:spcPct val="110000"/>
              </a:lnSpc>
              <a:spcBef>
                <a:spcPts val="100"/>
              </a:spcBef>
            </a:pPr>
            <a:endParaRPr lang="en-US" altLang="zh-CN" sz="2400" dirty="0">
              <a:solidFill>
                <a:srgbClr val="3366CC"/>
              </a:solidFill>
              <a:latin typeface="Arial" pitchFamily="34" charset="0"/>
              <a:ea typeface="宋体" pitchFamily="2" charset="-122"/>
              <a:cs typeface="Arial" pitchFamily="34" charset="0"/>
              <a:sym typeface="Wingdings" pitchFamily="2" charset="2"/>
            </a:endParaRPr>
          </a:p>
          <a:p>
            <a:pPr eaLnBrk="1" hangingPunct="1">
              <a:lnSpc>
                <a:spcPct val="110000"/>
              </a:lnSpc>
              <a:spcBef>
                <a:spcPts val="100"/>
              </a:spcBef>
            </a:pPr>
            <a:r>
              <a:rPr lang="zh-CN" altLang="en-US" sz="2400" dirty="0">
                <a:solidFill>
                  <a:srgbClr val="3366CC"/>
                </a:solidFill>
                <a:latin typeface="Arial" pitchFamily="34" charset="0"/>
                <a:ea typeface="宋体" pitchFamily="2" charset="-122"/>
                <a:cs typeface="Arial" pitchFamily="34" charset="0"/>
                <a:sym typeface="Wingdings" pitchFamily="2" charset="2"/>
              </a:rPr>
              <a:t>（</a:t>
            </a:r>
            <a:r>
              <a:rPr lang="en-US" altLang="zh-CN" sz="2400" dirty="0">
                <a:solidFill>
                  <a:srgbClr val="3366CC"/>
                </a:solidFill>
                <a:latin typeface="Arial" pitchFamily="34" charset="0"/>
                <a:ea typeface="宋体" pitchFamily="2" charset="-122"/>
                <a:cs typeface="Arial" pitchFamily="34" charset="0"/>
                <a:sym typeface="Wingdings" pitchFamily="2" charset="2"/>
              </a:rPr>
              <a:t>2</a:t>
            </a:r>
            <a:r>
              <a:rPr lang="zh-CN" altLang="en-US" sz="2400" dirty="0">
                <a:solidFill>
                  <a:srgbClr val="3366CC"/>
                </a:solidFill>
                <a:latin typeface="Arial" pitchFamily="34" charset="0"/>
                <a:ea typeface="宋体" pitchFamily="2" charset="-122"/>
                <a:cs typeface="Arial" pitchFamily="34" charset="0"/>
                <a:sym typeface="Wingdings" pitchFamily="2" charset="2"/>
              </a:rPr>
              <a:t>）对上述序列进行密码子分割，由于开放阅读框不一定是由起始密码子开始的，故有三种分割方式：</a:t>
            </a:r>
            <a:endParaRPr lang="en-US" altLang="zh-CN" sz="2400" dirty="0">
              <a:solidFill>
                <a:srgbClr val="3366CC"/>
              </a:solidFill>
              <a:latin typeface="Arial" pitchFamily="34" charset="0"/>
              <a:ea typeface="宋体" pitchFamily="2" charset="-122"/>
              <a:cs typeface="Arial" pitchFamily="34" charset="0"/>
              <a:sym typeface="Wingdings" pitchFamily="2" charset="2"/>
            </a:endParaRPr>
          </a:p>
          <a:p>
            <a:pPr eaLnBrk="1" hangingPunct="1">
              <a:lnSpc>
                <a:spcPct val="110000"/>
              </a:lnSpc>
              <a:spcBef>
                <a:spcPts val="100"/>
              </a:spcBef>
              <a:buFont typeface="Wingdings 3" pitchFamily="18" charset="2"/>
              <a:buNone/>
            </a:pPr>
            <a:r>
              <a:rPr lang="en-US" altLang="zh-CN" sz="2400" dirty="0">
                <a:latin typeface="Arial" pitchFamily="34" charset="0"/>
                <a:ea typeface="宋体" pitchFamily="2" charset="-122"/>
                <a:cs typeface="Arial" pitchFamily="34" charset="0"/>
                <a:sym typeface="Wingdings" pitchFamily="2" charset="2"/>
              </a:rPr>
              <a:t>    a.</a:t>
            </a:r>
            <a:r>
              <a:rPr lang="en-US" altLang="zh-CN" sz="2400" dirty="0">
                <a:solidFill>
                  <a:srgbClr val="3366CC"/>
                </a:solidFill>
                <a:latin typeface="Arial" pitchFamily="34" charset="0"/>
                <a:ea typeface="宋体" pitchFamily="2" charset="-122"/>
                <a:cs typeface="Arial" pitchFamily="34" charset="0"/>
                <a:sym typeface="Wingdings" pitchFamily="2" charset="2"/>
              </a:rPr>
              <a:t>  5’- GAG CGG AAG UGU UCG AUG</a:t>
            </a:r>
          </a:p>
          <a:p>
            <a:pPr eaLnBrk="1" hangingPunct="1">
              <a:lnSpc>
                <a:spcPct val="110000"/>
              </a:lnSpc>
              <a:spcBef>
                <a:spcPts val="100"/>
              </a:spcBef>
              <a:buFont typeface="Wingdings 3" pitchFamily="18" charset="2"/>
              <a:buNone/>
            </a:pPr>
            <a:r>
              <a:rPr lang="en-US" altLang="zh-CN" sz="2400" dirty="0">
                <a:solidFill>
                  <a:srgbClr val="3366CC"/>
                </a:solidFill>
                <a:latin typeface="Arial" pitchFamily="34" charset="0"/>
                <a:ea typeface="宋体" pitchFamily="2" charset="-122"/>
                <a:cs typeface="Arial" pitchFamily="34" charset="0"/>
                <a:sym typeface="Wingdings" pitchFamily="2" charset="2"/>
              </a:rPr>
              <a:t>              UAC UGU UCC AGU CAU GUG UUC ACC-3’</a:t>
            </a:r>
          </a:p>
          <a:p>
            <a:pPr eaLnBrk="1" hangingPunct="1">
              <a:lnSpc>
                <a:spcPct val="110000"/>
              </a:lnSpc>
              <a:spcBef>
                <a:spcPts val="100"/>
              </a:spcBef>
              <a:buFont typeface="Wingdings 3" pitchFamily="18" charset="2"/>
              <a:buNone/>
            </a:pPr>
            <a:r>
              <a:rPr lang="en-US" altLang="zh-CN" sz="2400" dirty="0">
                <a:latin typeface="Arial" pitchFamily="34" charset="0"/>
                <a:ea typeface="宋体" pitchFamily="2" charset="-122"/>
                <a:cs typeface="Arial" pitchFamily="34" charset="0"/>
                <a:sym typeface="Wingdings" pitchFamily="2" charset="2"/>
              </a:rPr>
              <a:t>    b.</a:t>
            </a:r>
            <a:r>
              <a:rPr lang="en-US" altLang="zh-CN" sz="2400" dirty="0">
                <a:solidFill>
                  <a:srgbClr val="3366CC"/>
                </a:solidFill>
                <a:latin typeface="Arial" pitchFamily="34" charset="0"/>
                <a:ea typeface="宋体" pitchFamily="2" charset="-122"/>
                <a:cs typeface="Arial" pitchFamily="34" charset="0"/>
                <a:sym typeface="Wingdings" pitchFamily="2" charset="2"/>
              </a:rPr>
              <a:t>  5’- G AGC GGA AGU GUU CGA UGU</a:t>
            </a:r>
          </a:p>
          <a:p>
            <a:pPr eaLnBrk="1" hangingPunct="1">
              <a:lnSpc>
                <a:spcPct val="110000"/>
              </a:lnSpc>
              <a:spcBef>
                <a:spcPts val="100"/>
              </a:spcBef>
              <a:buFont typeface="Wingdings 3" pitchFamily="18" charset="2"/>
              <a:buNone/>
            </a:pPr>
            <a:r>
              <a:rPr lang="en-US" altLang="zh-CN" sz="2400" dirty="0">
                <a:solidFill>
                  <a:srgbClr val="3366CC"/>
                </a:solidFill>
                <a:latin typeface="Arial" pitchFamily="34" charset="0"/>
                <a:ea typeface="宋体" pitchFamily="2" charset="-122"/>
                <a:cs typeface="Arial" pitchFamily="34" charset="0"/>
                <a:sym typeface="Wingdings" pitchFamily="2" charset="2"/>
              </a:rPr>
              <a:t>              ACU GUU CCA GUC AUG UGU UCA CC-3’</a:t>
            </a:r>
          </a:p>
          <a:p>
            <a:pPr eaLnBrk="1" hangingPunct="1">
              <a:lnSpc>
                <a:spcPct val="110000"/>
              </a:lnSpc>
              <a:spcBef>
                <a:spcPts val="100"/>
              </a:spcBef>
              <a:buFont typeface="Wingdings 3" pitchFamily="18" charset="2"/>
              <a:buNone/>
            </a:pPr>
            <a:r>
              <a:rPr lang="en-US" altLang="zh-CN" sz="2400" dirty="0">
                <a:latin typeface="Arial" pitchFamily="34" charset="0"/>
                <a:ea typeface="宋体" pitchFamily="2" charset="-122"/>
                <a:cs typeface="Arial" pitchFamily="34" charset="0"/>
                <a:sym typeface="Wingdings" pitchFamily="2" charset="2"/>
              </a:rPr>
              <a:t>    c.</a:t>
            </a:r>
            <a:r>
              <a:rPr lang="en-US" altLang="zh-CN" sz="2400" dirty="0">
                <a:solidFill>
                  <a:srgbClr val="3366CC"/>
                </a:solidFill>
                <a:latin typeface="Arial" pitchFamily="34" charset="0"/>
                <a:ea typeface="宋体" pitchFamily="2" charset="-122"/>
                <a:cs typeface="Arial" pitchFamily="34" charset="0"/>
                <a:sym typeface="Wingdings" pitchFamily="2" charset="2"/>
              </a:rPr>
              <a:t>  5’- GA GCG GAA GUG UUC GAU GUA</a:t>
            </a:r>
          </a:p>
          <a:p>
            <a:pPr eaLnBrk="1" hangingPunct="1">
              <a:lnSpc>
                <a:spcPct val="110000"/>
              </a:lnSpc>
              <a:spcBef>
                <a:spcPts val="100"/>
              </a:spcBef>
              <a:buFont typeface="Wingdings 3" pitchFamily="18" charset="2"/>
              <a:buNone/>
            </a:pPr>
            <a:r>
              <a:rPr lang="en-US" altLang="zh-CN" sz="2400" dirty="0">
                <a:solidFill>
                  <a:srgbClr val="3366CC"/>
                </a:solidFill>
                <a:latin typeface="Arial" pitchFamily="34" charset="0"/>
                <a:ea typeface="宋体" pitchFamily="2" charset="-122"/>
                <a:cs typeface="Arial" pitchFamily="34" charset="0"/>
                <a:sym typeface="Wingdings" pitchFamily="2" charset="2"/>
              </a:rPr>
              <a:t>             CUG UUC CAG UCA UGU GUU CAC C-3’</a:t>
            </a:r>
            <a:endParaRPr lang="en-US" altLang="zh-CN" sz="2400" dirty="0">
              <a:sym typeface="Wingdings" pitchFamily="2" charset="2"/>
            </a:endParaRPr>
          </a:p>
        </p:txBody>
      </p:sp>
      <p:cxnSp>
        <p:nvCxnSpPr>
          <p:cNvPr id="4" name="直接连接符 3"/>
          <p:cNvCxnSpPr/>
          <p:nvPr/>
        </p:nvCxnSpPr>
        <p:spPr>
          <a:xfrm>
            <a:off x="4371975" y="4286250"/>
            <a:ext cx="714375" cy="1588"/>
          </a:xfrm>
          <a:prstGeom prst="line">
            <a:avLst/>
          </a:prstGeom>
          <a:ln w="25400">
            <a:solidFill>
              <a:srgbClr val="FF0000"/>
            </a:solidFill>
          </a:ln>
        </p:spPr>
        <p:style>
          <a:lnRef idx="1">
            <a:schemeClr val="dk1"/>
          </a:lnRef>
          <a:fillRef idx="0">
            <a:schemeClr val="dk1"/>
          </a:fillRef>
          <a:effectRef idx="0">
            <a:schemeClr val="dk1"/>
          </a:effectRef>
          <a:fontRef idx="minor">
            <a:schemeClr val="tx1"/>
          </a:fontRef>
        </p:style>
      </p:cxnSp>
      <p:cxnSp>
        <p:nvCxnSpPr>
          <p:cNvPr id="7" name="直接连接符 6"/>
          <p:cNvCxnSpPr/>
          <p:nvPr/>
        </p:nvCxnSpPr>
        <p:spPr>
          <a:xfrm>
            <a:off x="2514600" y="4714875"/>
            <a:ext cx="714375" cy="1588"/>
          </a:xfrm>
          <a:prstGeom prst="line">
            <a:avLst/>
          </a:prstGeom>
          <a:ln w="25400">
            <a:solidFill>
              <a:srgbClr val="FF0000"/>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a:off x="5457825" y="5572125"/>
            <a:ext cx="714375" cy="1588"/>
          </a:xfrm>
          <a:prstGeom prst="line">
            <a:avLst/>
          </a:prstGeom>
          <a:ln w="25400">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10019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530">
                                            <p:txEl>
                                              <p:pRg st="4" end="4"/>
                                            </p:txEl>
                                          </p:spTgt>
                                        </p:tgtEl>
                                        <p:attrNameLst>
                                          <p:attrName>style.visibility</p:attrName>
                                        </p:attrNameLst>
                                      </p:cBhvr>
                                      <p:to>
                                        <p:strVal val="visible"/>
                                      </p:to>
                                    </p:set>
                                    <p:animEffect transition="in" filter="blinds(horizontal)">
                                      <p:cBhvr>
                                        <p:cTn id="7" dur="500"/>
                                        <p:tgtEl>
                                          <p:spTgt spid="22530">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22530">
                                            <p:txEl>
                                              <p:pRg st="5" end="5"/>
                                            </p:txEl>
                                          </p:spTgt>
                                        </p:tgtEl>
                                        <p:attrNameLst>
                                          <p:attrName>style.visibility</p:attrName>
                                        </p:attrNameLst>
                                      </p:cBhvr>
                                      <p:to>
                                        <p:strVal val="visible"/>
                                      </p:to>
                                    </p:set>
                                    <p:animEffect transition="in" filter="strips(downRight)">
                                      <p:cBhvr>
                                        <p:cTn id="12" dur="500"/>
                                        <p:tgtEl>
                                          <p:spTgt spid="22530">
                                            <p:txEl>
                                              <p:pRg st="5" end="5"/>
                                            </p:txEl>
                                          </p:spTgt>
                                        </p:tgtEl>
                                      </p:cBhvr>
                                    </p:animEffect>
                                  </p:childTnLst>
                                </p:cTn>
                              </p:par>
                              <p:par>
                                <p:cTn id="13" presetID="18" presetClass="entr" presetSubtype="6" fill="hold" nodeType="withEffect">
                                  <p:stCondLst>
                                    <p:cond delay="0"/>
                                  </p:stCondLst>
                                  <p:childTnLst>
                                    <p:set>
                                      <p:cBhvr>
                                        <p:cTn id="14" dur="1" fill="hold">
                                          <p:stCondLst>
                                            <p:cond delay="0"/>
                                          </p:stCondLst>
                                        </p:cTn>
                                        <p:tgtEl>
                                          <p:spTgt spid="22530">
                                            <p:txEl>
                                              <p:pRg st="6" end="6"/>
                                            </p:txEl>
                                          </p:spTgt>
                                        </p:tgtEl>
                                        <p:attrNameLst>
                                          <p:attrName>style.visibility</p:attrName>
                                        </p:attrNameLst>
                                      </p:cBhvr>
                                      <p:to>
                                        <p:strVal val="visible"/>
                                      </p:to>
                                    </p:set>
                                    <p:animEffect transition="in" filter="strips(downRight)">
                                      <p:cBhvr>
                                        <p:cTn id="15" dur="500"/>
                                        <p:tgtEl>
                                          <p:spTgt spid="22530">
                                            <p:txEl>
                                              <p:pRg st="6" end="6"/>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6" fill="hold" nodeType="clickEffect">
                                  <p:stCondLst>
                                    <p:cond delay="0"/>
                                  </p:stCondLst>
                                  <p:childTnLst>
                                    <p:set>
                                      <p:cBhvr>
                                        <p:cTn id="19" dur="1" fill="hold">
                                          <p:stCondLst>
                                            <p:cond delay="0"/>
                                          </p:stCondLst>
                                        </p:cTn>
                                        <p:tgtEl>
                                          <p:spTgt spid="22530">
                                            <p:txEl>
                                              <p:pRg st="7" end="7"/>
                                            </p:txEl>
                                          </p:spTgt>
                                        </p:tgtEl>
                                        <p:attrNameLst>
                                          <p:attrName>style.visibility</p:attrName>
                                        </p:attrNameLst>
                                      </p:cBhvr>
                                      <p:to>
                                        <p:strVal val="visible"/>
                                      </p:to>
                                    </p:set>
                                    <p:animEffect transition="in" filter="strips(downRight)">
                                      <p:cBhvr>
                                        <p:cTn id="20" dur="500"/>
                                        <p:tgtEl>
                                          <p:spTgt spid="22530">
                                            <p:txEl>
                                              <p:pRg st="7" end="7"/>
                                            </p:txEl>
                                          </p:spTgt>
                                        </p:tgtEl>
                                      </p:cBhvr>
                                    </p:animEffect>
                                  </p:childTnLst>
                                </p:cTn>
                              </p:par>
                              <p:par>
                                <p:cTn id="21" presetID="18" presetClass="entr" presetSubtype="6" fill="hold" nodeType="withEffect">
                                  <p:stCondLst>
                                    <p:cond delay="0"/>
                                  </p:stCondLst>
                                  <p:childTnLst>
                                    <p:set>
                                      <p:cBhvr>
                                        <p:cTn id="22" dur="1" fill="hold">
                                          <p:stCondLst>
                                            <p:cond delay="0"/>
                                          </p:stCondLst>
                                        </p:cTn>
                                        <p:tgtEl>
                                          <p:spTgt spid="22530">
                                            <p:txEl>
                                              <p:pRg st="8" end="8"/>
                                            </p:txEl>
                                          </p:spTgt>
                                        </p:tgtEl>
                                        <p:attrNameLst>
                                          <p:attrName>style.visibility</p:attrName>
                                        </p:attrNameLst>
                                      </p:cBhvr>
                                      <p:to>
                                        <p:strVal val="visible"/>
                                      </p:to>
                                    </p:set>
                                    <p:animEffect transition="in" filter="strips(downRight)">
                                      <p:cBhvr>
                                        <p:cTn id="23" dur="500"/>
                                        <p:tgtEl>
                                          <p:spTgt spid="22530">
                                            <p:txEl>
                                              <p:pRg st="8" end="8"/>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8" presetClass="entr" presetSubtype="6"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strips(downRight)">
                                      <p:cBhvr>
                                        <p:cTn id="28" dur="500"/>
                                        <p:tgtEl>
                                          <p:spTgt spid="4"/>
                                        </p:tgtEl>
                                      </p:cBhvr>
                                    </p:animEffect>
                                  </p:childTnLst>
                                </p:cTn>
                              </p:par>
                            </p:childTnLst>
                          </p:cTn>
                        </p:par>
                        <p:par>
                          <p:cTn id="29" fill="hold" nodeType="afterGroup">
                            <p:stCondLst>
                              <p:cond delay="500"/>
                            </p:stCondLst>
                            <p:childTnLst>
                              <p:par>
                                <p:cTn id="30" presetID="18" presetClass="entr" presetSubtype="6"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strips(downRight)">
                                      <p:cBhvr>
                                        <p:cTn id="32" dur="500"/>
                                        <p:tgtEl>
                                          <p:spTgt spid="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2530">
                                            <p:txEl>
                                              <p:pRg st="9" end="9"/>
                                            </p:txEl>
                                          </p:spTgt>
                                        </p:tgtEl>
                                        <p:attrNameLst>
                                          <p:attrName>style.visibility</p:attrName>
                                        </p:attrNameLst>
                                      </p:cBhvr>
                                      <p:to>
                                        <p:strVal val="visible"/>
                                      </p:to>
                                    </p:set>
                                    <p:animEffect transition="in" filter="blinds(horizontal)">
                                      <p:cBhvr>
                                        <p:cTn id="37" dur="500"/>
                                        <p:tgtEl>
                                          <p:spTgt spid="22530">
                                            <p:txEl>
                                              <p:pRg st="9" end="9"/>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22530">
                                            <p:txEl>
                                              <p:pRg st="10" end="10"/>
                                            </p:txEl>
                                          </p:spTgt>
                                        </p:tgtEl>
                                        <p:attrNameLst>
                                          <p:attrName>style.visibility</p:attrName>
                                        </p:attrNameLst>
                                      </p:cBhvr>
                                      <p:to>
                                        <p:strVal val="visible"/>
                                      </p:to>
                                    </p:set>
                                    <p:animEffect transition="in" filter="blinds(horizontal)">
                                      <p:cBhvr>
                                        <p:cTn id="40" dur="500"/>
                                        <p:tgtEl>
                                          <p:spTgt spid="22530">
                                            <p:txEl>
                                              <p:pRg st="10" end="10"/>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8" presetClass="entr" presetSubtype="6"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strips(downRight)">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1"/>
          <p:cNvSpPr>
            <a:spLocks noGrp="1"/>
          </p:cNvSpPr>
          <p:nvPr>
            <p:ph idx="1"/>
          </p:nvPr>
        </p:nvSpPr>
        <p:spPr>
          <a:xfrm>
            <a:off x="428625" y="642938"/>
            <a:ext cx="8229600" cy="5286375"/>
          </a:xfrm>
        </p:spPr>
        <p:txBody>
          <a:bodyPr/>
          <a:lstStyle/>
          <a:p>
            <a:pPr eaLnBrk="1" hangingPunct="1">
              <a:buFont typeface="Wingdings 3" pitchFamily="18" charset="2"/>
              <a:buNone/>
            </a:pPr>
            <a:endParaRPr lang="en-US" altLang="zh-CN" sz="2400" dirty="0">
              <a:sym typeface="Wingdings" pitchFamily="2" charset="2"/>
            </a:endParaRPr>
          </a:p>
          <a:p>
            <a:pPr eaLnBrk="1" hangingPunct="1">
              <a:buFont typeface="Wingdings 3" pitchFamily="18" charset="2"/>
              <a:buNone/>
            </a:pPr>
            <a:r>
              <a:rPr lang="en-US" altLang="zh-CN" sz="2400" dirty="0">
                <a:sym typeface="Wingdings" pitchFamily="2" charset="2"/>
              </a:rPr>
              <a:t>    </a:t>
            </a:r>
            <a:r>
              <a:rPr lang="zh-CN" altLang="en-US" sz="2400" dirty="0">
                <a:solidFill>
                  <a:srgbClr val="3366CC"/>
                </a:solidFill>
                <a:latin typeface="Arial" pitchFamily="34" charset="0"/>
                <a:ea typeface="宋体" pitchFamily="2" charset="-122"/>
                <a:cs typeface="Arial" pitchFamily="34" charset="0"/>
                <a:sym typeface="Wingdings" pitchFamily="2" charset="2"/>
              </a:rPr>
              <a:t>根据密码子使用偏性，选择</a:t>
            </a:r>
            <a:r>
              <a:rPr lang="en-US" altLang="zh-CN" sz="2400" dirty="0">
                <a:solidFill>
                  <a:srgbClr val="3366CC"/>
                </a:solidFill>
                <a:latin typeface="Arial" pitchFamily="34" charset="0"/>
                <a:ea typeface="宋体" pitchFamily="2" charset="-122"/>
                <a:cs typeface="Arial" pitchFamily="34" charset="0"/>
                <a:sym typeface="Wingdings" pitchFamily="2" charset="2"/>
              </a:rPr>
              <a:t>b</a:t>
            </a:r>
            <a:r>
              <a:rPr lang="zh-CN" altLang="en-US" sz="2400" dirty="0">
                <a:solidFill>
                  <a:srgbClr val="3366CC"/>
                </a:solidFill>
                <a:latin typeface="Arial" pitchFamily="34" charset="0"/>
                <a:ea typeface="宋体" pitchFamily="2" charset="-122"/>
                <a:cs typeface="Arial" pitchFamily="34" charset="0"/>
                <a:sym typeface="Wingdings" pitchFamily="2" charset="2"/>
              </a:rPr>
              <a:t>分割方法。</a:t>
            </a:r>
            <a:endParaRPr lang="en-US" altLang="zh-CN" sz="2400" dirty="0">
              <a:solidFill>
                <a:srgbClr val="3366CC"/>
              </a:solidFill>
              <a:latin typeface="Arial" pitchFamily="34" charset="0"/>
              <a:ea typeface="宋体" pitchFamily="2" charset="-122"/>
              <a:cs typeface="Arial" pitchFamily="34" charset="0"/>
              <a:sym typeface="Wingdings" pitchFamily="2" charset="2"/>
            </a:endParaRPr>
          </a:p>
          <a:p>
            <a:pPr eaLnBrk="1" hangingPunct="1">
              <a:buFont typeface="Wingdings 3" pitchFamily="18" charset="2"/>
              <a:buNone/>
            </a:pPr>
            <a:endParaRPr lang="en-US" altLang="zh-CN" sz="2400" dirty="0">
              <a:solidFill>
                <a:srgbClr val="3366CC"/>
              </a:solidFill>
              <a:latin typeface="Arial" pitchFamily="34" charset="0"/>
              <a:ea typeface="宋体" pitchFamily="2" charset="-122"/>
              <a:cs typeface="Arial" pitchFamily="34" charset="0"/>
              <a:sym typeface="Wingdings" pitchFamily="2" charset="2"/>
            </a:endParaRPr>
          </a:p>
          <a:p>
            <a:pPr eaLnBrk="1" hangingPunct="1">
              <a:buFont typeface="Wingdings 3" pitchFamily="18" charset="2"/>
              <a:buNone/>
            </a:pPr>
            <a:r>
              <a:rPr lang="en-US" altLang="zh-CN" sz="2400" dirty="0">
                <a:solidFill>
                  <a:srgbClr val="3366CC"/>
                </a:solidFill>
                <a:latin typeface="Arial" pitchFamily="34" charset="0"/>
                <a:ea typeface="宋体" pitchFamily="2" charset="-122"/>
                <a:cs typeface="Arial" pitchFamily="34" charset="0"/>
                <a:sym typeface="Wingdings" pitchFamily="2" charset="2"/>
              </a:rPr>
              <a:t>    </a:t>
            </a:r>
            <a:r>
              <a:rPr lang="zh-CN" altLang="en-US" sz="2400" dirty="0">
                <a:solidFill>
                  <a:srgbClr val="3366CC"/>
                </a:solidFill>
                <a:latin typeface="Arial" pitchFamily="34" charset="0"/>
                <a:ea typeface="宋体" pitchFamily="2" charset="-122"/>
                <a:cs typeface="Arial" pitchFamily="34" charset="0"/>
                <a:sym typeface="Wingdings" pitchFamily="2" charset="2"/>
              </a:rPr>
              <a:t>因此，开放阅读框为下面序列中画横线的部分</a:t>
            </a:r>
            <a:endParaRPr lang="en-US" altLang="zh-CN" sz="2400" dirty="0">
              <a:solidFill>
                <a:srgbClr val="3366CC"/>
              </a:solidFill>
              <a:latin typeface="Arial" pitchFamily="34" charset="0"/>
              <a:ea typeface="宋体" pitchFamily="2" charset="-122"/>
              <a:cs typeface="Arial" pitchFamily="34" charset="0"/>
              <a:sym typeface="Wingdings" pitchFamily="2" charset="2"/>
            </a:endParaRPr>
          </a:p>
          <a:p>
            <a:pPr eaLnBrk="1" hangingPunct="1">
              <a:buFont typeface="Wingdings 3" pitchFamily="18" charset="2"/>
              <a:buNone/>
            </a:pPr>
            <a:endParaRPr lang="en-US" altLang="zh-CN" sz="2400" dirty="0">
              <a:solidFill>
                <a:srgbClr val="3366CC"/>
              </a:solidFill>
              <a:latin typeface="Arial" pitchFamily="34" charset="0"/>
              <a:ea typeface="宋体" pitchFamily="2" charset="-122"/>
              <a:cs typeface="Arial" pitchFamily="34" charset="0"/>
              <a:sym typeface="Wingdings" pitchFamily="2" charset="2"/>
            </a:endParaRPr>
          </a:p>
          <a:p>
            <a:pPr eaLnBrk="1" hangingPunct="1">
              <a:buFont typeface="Wingdings 3" pitchFamily="18" charset="2"/>
              <a:buNone/>
            </a:pPr>
            <a:r>
              <a:rPr lang="en-US" altLang="zh-CN" sz="2400" dirty="0">
                <a:solidFill>
                  <a:srgbClr val="3366CC"/>
                </a:solidFill>
                <a:latin typeface="Arial" pitchFamily="34" charset="0"/>
                <a:ea typeface="宋体" pitchFamily="2" charset="-122"/>
                <a:cs typeface="Arial" pitchFamily="34" charset="0"/>
                <a:sym typeface="Wingdings" pitchFamily="2" charset="2"/>
              </a:rPr>
              <a:t>   5’-GAGCGGAAGUGUUCGAUGUACUGUUCCAGUC</a:t>
            </a:r>
          </a:p>
          <a:p>
            <a:pPr eaLnBrk="1" hangingPunct="1">
              <a:buFont typeface="Wingdings 3" pitchFamily="18" charset="2"/>
              <a:buNone/>
            </a:pPr>
            <a:r>
              <a:rPr lang="en-US" altLang="zh-CN" sz="2400" dirty="0">
                <a:solidFill>
                  <a:srgbClr val="3366CC"/>
                </a:solidFill>
                <a:latin typeface="Arial" pitchFamily="34" charset="0"/>
                <a:ea typeface="宋体" pitchFamily="2" charset="-122"/>
                <a:cs typeface="Arial" pitchFamily="34" charset="0"/>
                <a:sym typeface="Wingdings" pitchFamily="2" charset="2"/>
              </a:rPr>
              <a:t>   AUGUGUUCACC-3’</a:t>
            </a:r>
            <a:endParaRPr lang="en-US" altLang="zh-CN" sz="2400" dirty="0">
              <a:sym typeface="Wingdings" pitchFamily="2" charset="2"/>
            </a:endParaRPr>
          </a:p>
          <a:p>
            <a:pPr eaLnBrk="1" hangingPunct="1">
              <a:buFont typeface="Wingdings 3" pitchFamily="18" charset="2"/>
              <a:buNone/>
            </a:pPr>
            <a:endParaRPr lang="en-US" altLang="zh-CN" sz="2400" dirty="0">
              <a:sym typeface="Wingdings" pitchFamily="2" charset="2"/>
            </a:endParaRPr>
          </a:p>
        </p:txBody>
      </p:sp>
      <p:cxnSp>
        <p:nvCxnSpPr>
          <p:cNvPr id="6" name="直接连接符 5"/>
          <p:cNvCxnSpPr/>
          <p:nvPr/>
        </p:nvCxnSpPr>
        <p:spPr>
          <a:xfrm>
            <a:off x="1443038" y="3143250"/>
            <a:ext cx="6643687" cy="1588"/>
          </a:xfrm>
          <a:prstGeom prst="line">
            <a:avLst/>
          </a:prstGeom>
          <a:ln w="25400">
            <a:solidFill>
              <a:srgbClr val="FF0000"/>
            </a:solidFill>
          </a:ln>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857250" y="3571875"/>
            <a:ext cx="2058988" cy="1588"/>
          </a:xfrm>
          <a:prstGeom prst="line">
            <a:avLst/>
          </a:prstGeom>
          <a:ln w="25400">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000173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530">
                                            <p:txEl>
                                              <p:pRg st="1" end="1"/>
                                            </p:txEl>
                                          </p:spTgt>
                                        </p:tgtEl>
                                        <p:attrNameLst>
                                          <p:attrName>style.visibility</p:attrName>
                                        </p:attrNameLst>
                                      </p:cBhvr>
                                      <p:to>
                                        <p:strVal val="visible"/>
                                      </p:to>
                                    </p:set>
                                    <p:animEffect transition="in" filter="blinds(horizontal)">
                                      <p:cBhvr>
                                        <p:cTn id="7" dur="500"/>
                                        <p:tgtEl>
                                          <p:spTgt spid="22530">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530">
                                            <p:txEl>
                                              <p:pRg st="3" end="3"/>
                                            </p:txEl>
                                          </p:spTgt>
                                        </p:tgtEl>
                                        <p:attrNameLst>
                                          <p:attrName>style.visibility</p:attrName>
                                        </p:attrNameLst>
                                      </p:cBhvr>
                                      <p:to>
                                        <p:strVal val="visible"/>
                                      </p:to>
                                    </p:set>
                                    <p:animEffect transition="in" filter="blinds(horizontal)">
                                      <p:cBhvr>
                                        <p:cTn id="12" dur="500"/>
                                        <p:tgtEl>
                                          <p:spTgt spid="22530">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2530">
                                            <p:txEl>
                                              <p:pRg st="5" end="5"/>
                                            </p:txEl>
                                          </p:spTgt>
                                        </p:tgtEl>
                                        <p:attrNameLst>
                                          <p:attrName>style.visibility</p:attrName>
                                        </p:attrNameLst>
                                      </p:cBhvr>
                                      <p:to>
                                        <p:strVal val="visible"/>
                                      </p:to>
                                    </p:set>
                                    <p:animEffect transition="in" filter="blinds(horizontal)">
                                      <p:cBhvr>
                                        <p:cTn id="15" dur="500"/>
                                        <p:tgtEl>
                                          <p:spTgt spid="22530">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2530">
                                            <p:txEl>
                                              <p:pRg st="6" end="6"/>
                                            </p:txEl>
                                          </p:spTgt>
                                        </p:tgtEl>
                                        <p:attrNameLst>
                                          <p:attrName>style.visibility</p:attrName>
                                        </p:attrNameLst>
                                      </p:cBhvr>
                                      <p:to>
                                        <p:strVal val="visible"/>
                                      </p:to>
                                    </p:set>
                                    <p:animEffect transition="in" filter="blinds(horizontal)">
                                      <p:cBhvr>
                                        <p:cTn id="18" dur="500"/>
                                        <p:tgtEl>
                                          <p:spTgt spid="22530">
                                            <p:txEl>
                                              <p:pRg st="6" end="6"/>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6"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strips(downRight)">
                                      <p:cBhvr>
                                        <p:cTn id="23" dur="500"/>
                                        <p:tgtEl>
                                          <p:spTgt spid="6"/>
                                        </p:tgtEl>
                                      </p:cBhvr>
                                    </p:animEffect>
                                  </p:childTnLst>
                                </p:cTn>
                              </p:par>
                            </p:childTnLst>
                          </p:cTn>
                        </p:par>
                        <p:par>
                          <p:cTn id="24" fill="hold" nodeType="afterGroup">
                            <p:stCondLst>
                              <p:cond delay="500"/>
                            </p:stCondLst>
                            <p:childTnLst>
                              <p:par>
                                <p:cTn id="25" presetID="18" presetClass="entr" presetSubtype="6"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trips(downRigh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eaLnBrk="1" fontAlgn="auto" hangingPunct="1">
              <a:spcAft>
                <a:spcPts val="0"/>
              </a:spcAft>
              <a:defRPr/>
            </a:pPr>
            <a:r>
              <a:rPr lang="zh-CN" altLang="en-US" sz="4400" dirty="0"/>
              <a:t>第</a:t>
            </a:r>
            <a:r>
              <a:rPr lang="en-US" altLang="zh-CN" sz="4400" dirty="0"/>
              <a:t>7</a:t>
            </a:r>
            <a:r>
              <a:rPr lang="zh-CN" altLang="en-US" sz="4400" dirty="0"/>
              <a:t>章 蛋白质和</a:t>
            </a:r>
            <a:r>
              <a:rPr lang="en-US" altLang="zh-CN" sz="4400" dirty="0"/>
              <a:t>RNA</a:t>
            </a:r>
            <a:r>
              <a:rPr lang="zh-CN" altLang="en-US" sz="4400" dirty="0"/>
              <a:t>结构预测 </a:t>
            </a:r>
          </a:p>
        </p:txBody>
      </p:sp>
    </p:spTree>
    <p:extLst>
      <p:ext uri="{BB962C8B-B14F-4D97-AF65-F5344CB8AC3E}">
        <p14:creationId xmlns:p14="http://schemas.microsoft.com/office/powerpoint/2010/main" val="22196541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1"/>
          <p:cNvSpPr>
            <a:spLocks noGrp="1"/>
          </p:cNvSpPr>
          <p:nvPr>
            <p:ph idx="1"/>
          </p:nvPr>
        </p:nvSpPr>
        <p:spPr>
          <a:xfrm>
            <a:off x="428625" y="642938"/>
            <a:ext cx="8229600" cy="5286375"/>
          </a:xfrm>
        </p:spPr>
        <p:txBody>
          <a:bodyPr/>
          <a:lstStyle/>
          <a:p>
            <a:pPr eaLnBrk="1" hangingPunct="1"/>
            <a:r>
              <a:rPr lang="en-US" altLang="zh-CN" sz="2400">
                <a:sym typeface="Wingdings" pitchFamily="2" charset="2"/>
              </a:rPr>
              <a:t>  </a:t>
            </a:r>
            <a:r>
              <a:rPr lang="en-US" altLang="zh-CN" sz="2400">
                <a:latin typeface="Arial" pitchFamily="34" charset="0"/>
                <a:ea typeface="宋体" pitchFamily="2" charset="-122"/>
                <a:cs typeface="Arial" pitchFamily="34" charset="0"/>
                <a:sym typeface="Wingdings" pitchFamily="2" charset="2"/>
              </a:rPr>
              <a:t>7.1  </a:t>
            </a:r>
            <a:r>
              <a:rPr lang="zh-CN" altLang="en-US" sz="2400">
                <a:latin typeface="Arial" pitchFamily="34" charset="0"/>
                <a:ea typeface="宋体" pitchFamily="2" charset="-122"/>
                <a:cs typeface="Arial" pitchFamily="34" charset="0"/>
                <a:sym typeface="Wingdings" pitchFamily="2" charset="2"/>
              </a:rPr>
              <a:t>在对细胞中某一蛋白质与其他许多蛋白质进行生化分离时，蛋白质所带的电荷具有很重要的作用。假设一个多肽链在</a:t>
            </a:r>
            <a:r>
              <a:rPr lang="en-US" altLang="zh-CN" sz="2400">
                <a:latin typeface="Arial" pitchFamily="34" charset="0"/>
                <a:ea typeface="宋体" pitchFamily="2" charset="-122"/>
                <a:cs typeface="Arial" pitchFamily="34" charset="0"/>
                <a:sym typeface="Wingdings" pitchFamily="2" charset="2"/>
              </a:rPr>
              <a:t>pH</a:t>
            </a:r>
            <a:r>
              <a:rPr lang="zh-CN" altLang="en-US" sz="2400">
                <a:latin typeface="Arial" pitchFamily="34" charset="0"/>
                <a:ea typeface="宋体" pitchFamily="2" charset="-122"/>
                <a:cs typeface="Arial" pitchFamily="34" charset="0"/>
                <a:sym typeface="Wingdings" pitchFamily="2" charset="2"/>
              </a:rPr>
              <a:t>为</a:t>
            </a:r>
            <a:r>
              <a:rPr lang="en-US" altLang="zh-CN" sz="2400">
                <a:latin typeface="Arial" pitchFamily="34" charset="0"/>
                <a:ea typeface="宋体" pitchFamily="2" charset="-122"/>
                <a:cs typeface="Arial" pitchFamily="34" charset="0"/>
                <a:sym typeface="Wingdings" pitchFamily="2" charset="2"/>
              </a:rPr>
              <a:t>3.5</a:t>
            </a:r>
            <a:r>
              <a:rPr lang="zh-CN" altLang="en-US" sz="2400">
                <a:latin typeface="Arial" pitchFamily="34" charset="0"/>
                <a:ea typeface="宋体" pitchFamily="2" charset="-122"/>
                <a:cs typeface="Arial" pitchFamily="34" charset="0"/>
                <a:sym typeface="Wingdings" pitchFamily="2" charset="2"/>
              </a:rPr>
              <a:t>的溶液中会紧紧的附着于富含阳离子的交换柱上，那么试解释一下为什么可以通过</a:t>
            </a:r>
            <a:r>
              <a:rPr lang="en-US" altLang="zh-CN" sz="2400">
                <a:latin typeface="Arial" pitchFamily="34" charset="0"/>
                <a:ea typeface="宋体" pitchFamily="2" charset="-122"/>
                <a:cs typeface="Arial" pitchFamily="34" charset="0"/>
                <a:sym typeface="Wingdings" pitchFamily="2" charset="2"/>
              </a:rPr>
              <a:t>pH</a:t>
            </a:r>
            <a:r>
              <a:rPr lang="zh-CN" altLang="en-US" sz="2400">
                <a:latin typeface="Arial" pitchFamily="34" charset="0"/>
                <a:ea typeface="宋体" pitchFamily="2" charset="-122"/>
                <a:cs typeface="Arial" pitchFamily="34" charset="0"/>
                <a:sym typeface="Wingdings" pitchFamily="2" charset="2"/>
              </a:rPr>
              <a:t>为</a:t>
            </a:r>
            <a:r>
              <a:rPr lang="en-US" altLang="zh-CN" sz="2400">
                <a:latin typeface="Arial" pitchFamily="34" charset="0"/>
                <a:ea typeface="宋体" pitchFamily="2" charset="-122"/>
                <a:cs typeface="Arial" pitchFamily="34" charset="0"/>
                <a:sym typeface="Wingdings" pitchFamily="2" charset="2"/>
              </a:rPr>
              <a:t>8</a:t>
            </a:r>
            <a:r>
              <a:rPr lang="zh-CN" altLang="en-US" sz="2400">
                <a:latin typeface="Arial" pitchFamily="34" charset="0"/>
                <a:ea typeface="宋体" pitchFamily="2" charset="-122"/>
                <a:cs typeface="Arial" pitchFamily="34" charset="0"/>
                <a:sym typeface="Wingdings" pitchFamily="2" charset="2"/>
              </a:rPr>
              <a:t>的缓冲液将这种蛋白从柱子上冲洗下来。</a:t>
            </a:r>
            <a:endParaRPr lang="en-US" altLang="zh-CN" sz="2400">
              <a:latin typeface="Arial" pitchFamily="34" charset="0"/>
              <a:ea typeface="宋体" pitchFamily="2" charset="-122"/>
              <a:cs typeface="Arial" pitchFamily="34" charset="0"/>
              <a:sym typeface="Wingdings" pitchFamily="2" charset="2"/>
            </a:endParaRPr>
          </a:p>
          <a:p>
            <a:pPr eaLnBrk="1" hangingPunct="1"/>
            <a:endParaRPr lang="en-US" altLang="zh-CN" sz="2400">
              <a:latin typeface="Arial" pitchFamily="34" charset="0"/>
              <a:ea typeface="宋体" pitchFamily="2" charset="-122"/>
              <a:cs typeface="Arial" pitchFamily="34" charset="0"/>
              <a:sym typeface="Wingdings" pitchFamily="2" charset="2"/>
            </a:endParaRPr>
          </a:p>
          <a:p>
            <a:pPr eaLnBrk="1" hangingPunct="1"/>
            <a:r>
              <a:rPr lang="zh-CN" altLang="en-US" sz="2400">
                <a:solidFill>
                  <a:srgbClr val="3366CC"/>
                </a:solidFill>
                <a:latin typeface="Arial" pitchFamily="34" charset="0"/>
                <a:ea typeface="宋体" pitchFamily="2" charset="-122"/>
                <a:cs typeface="Arial" pitchFamily="34" charset="0"/>
                <a:sym typeface="Wingdings" pitchFamily="2" charset="2"/>
              </a:rPr>
              <a:t>在</a:t>
            </a:r>
            <a:r>
              <a:rPr lang="en-US" altLang="zh-CN" sz="2400">
                <a:solidFill>
                  <a:srgbClr val="3366CC"/>
                </a:solidFill>
                <a:latin typeface="Arial" pitchFamily="34" charset="0"/>
                <a:ea typeface="宋体" pitchFamily="2" charset="-122"/>
                <a:cs typeface="Arial" pitchFamily="34" charset="0"/>
                <a:sym typeface="Wingdings" pitchFamily="2" charset="2"/>
              </a:rPr>
              <a:t>pH</a:t>
            </a:r>
            <a:r>
              <a:rPr lang="zh-CN" altLang="en-US" sz="2400">
                <a:solidFill>
                  <a:srgbClr val="3366CC"/>
                </a:solidFill>
                <a:latin typeface="Arial" pitchFamily="34" charset="0"/>
                <a:ea typeface="宋体" pitchFamily="2" charset="-122"/>
                <a:cs typeface="Arial" pitchFamily="34" charset="0"/>
                <a:sym typeface="Wingdings" pitchFamily="2" charset="2"/>
              </a:rPr>
              <a:t>值比较低的时候，比如说</a:t>
            </a:r>
            <a:r>
              <a:rPr lang="en-US" altLang="zh-CN" sz="2400">
                <a:solidFill>
                  <a:srgbClr val="3366CC"/>
                </a:solidFill>
                <a:latin typeface="Arial" pitchFamily="34" charset="0"/>
                <a:ea typeface="宋体" pitchFamily="2" charset="-122"/>
                <a:cs typeface="Arial" pitchFamily="34" charset="0"/>
                <a:sym typeface="Wingdings" pitchFamily="2" charset="2"/>
              </a:rPr>
              <a:t>pH</a:t>
            </a:r>
            <a:r>
              <a:rPr lang="zh-CN" altLang="en-US" sz="2400">
                <a:solidFill>
                  <a:srgbClr val="3366CC"/>
                </a:solidFill>
                <a:latin typeface="Arial" pitchFamily="34" charset="0"/>
                <a:ea typeface="宋体" pitchFamily="2" charset="-122"/>
                <a:cs typeface="Arial" pitchFamily="34" charset="0"/>
                <a:sym typeface="Wingdings" pitchFamily="2" charset="2"/>
              </a:rPr>
              <a:t>为</a:t>
            </a:r>
            <a:r>
              <a:rPr lang="en-US" altLang="zh-CN" sz="2400">
                <a:solidFill>
                  <a:srgbClr val="3366CC"/>
                </a:solidFill>
                <a:latin typeface="Arial" pitchFamily="34" charset="0"/>
                <a:ea typeface="宋体" pitchFamily="2" charset="-122"/>
                <a:cs typeface="Arial" pitchFamily="34" charset="0"/>
                <a:sym typeface="Wingdings" pitchFamily="2" charset="2"/>
              </a:rPr>
              <a:t>3.5</a:t>
            </a:r>
            <a:r>
              <a:rPr lang="zh-CN" altLang="en-US" sz="2400">
                <a:solidFill>
                  <a:srgbClr val="3366CC"/>
                </a:solidFill>
                <a:latin typeface="Arial" pitchFamily="34" charset="0"/>
                <a:ea typeface="宋体" pitchFamily="2" charset="-122"/>
                <a:cs typeface="Arial" pitchFamily="34" charset="0"/>
                <a:sym typeface="Wingdings" pitchFamily="2" charset="2"/>
              </a:rPr>
              <a:t>时，多肽的侧链很容易被</a:t>
            </a:r>
            <a:r>
              <a:rPr lang="zh-CN" altLang="en-US" sz="2400" u="sng">
                <a:solidFill>
                  <a:srgbClr val="3366CC"/>
                </a:solidFill>
                <a:latin typeface="Arial" pitchFamily="34" charset="0"/>
                <a:ea typeface="宋体" pitchFamily="2" charset="-122"/>
                <a:cs typeface="Arial" pitchFamily="34" charset="0"/>
                <a:sym typeface="Wingdings" pitchFamily="2" charset="2"/>
              </a:rPr>
              <a:t>质子化</a:t>
            </a:r>
            <a:r>
              <a:rPr lang="zh-CN" altLang="en-US" sz="2400">
                <a:solidFill>
                  <a:srgbClr val="3366CC"/>
                </a:solidFill>
                <a:latin typeface="Arial" pitchFamily="34" charset="0"/>
                <a:ea typeface="宋体" pitchFamily="2" charset="-122"/>
                <a:cs typeface="Arial" pitchFamily="34" charset="0"/>
                <a:sym typeface="Wingdings" pitchFamily="2" charset="2"/>
              </a:rPr>
              <a:t>，因此整个</a:t>
            </a:r>
            <a:r>
              <a:rPr lang="zh-CN" altLang="en-US" sz="2400" u="sng">
                <a:solidFill>
                  <a:srgbClr val="3366CC"/>
                </a:solidFill>
                <a:latin typeface="Arial" pitchFamily="34" charset="0"/>
                <a:ea typeface="宋体" pitchFamily="2" charset="-122"/>
                <a:cs typeface="Arial" pitchFamily="34" charset="0"/>
                <a:sym typeface="Wingdings" pitchFamily="2" charset="2"/>
              </a:rPr>
              <a:t>蛋白质带正电</a:t>
            </a:r>
            <a:r>
              <a:rPr lang="zh-CN" altLang="en-US" sz="2400">
                <a:solidFill>
                  <a:srgbClr val="3366CC"/>
                </a:solidFill>
                <a:latin typeface="Arial" pitchFamily="34" charset="0"/>
                <a:ea typeface="宋体" pitchFamily="2" charset="-122"/>
                <a:cs typeface="Arial" pitchFamily="34" charset="0"/>
                <a:sym typeface="Wingdings" pitchFamily="2" charset="2"/>
              </a:rPr>
              <a:t>。但当</a:t>
            </a:r>
            <a:r>
              <a:rPr lang="en-US" altLang="zh-CN" sz="2400">
                <a:solidFill>
                  <a:srgbClr val="3366CC"/>
                </a:solidFill>
                <a:latin typeface="Arial" pitchFamily="34" charset="0"/>
                <a:ea typeface="宋体" pitchFamily="2" charset="-122"/>
                <a:cs typeface="Arial" pitchFamily="34" charset="0"/>
                <a:sym typeface="Wingdings" pitchFamily="2" charset="2"/>
              </a:rPr>
              <a:t>pH</a:t>
            </a:r>
            <a:r>
              <a:rPr lang="zh-CN" altLang="en-US" sz="2400">
                <a:solidFill>
                  <a:srgbClr val="3366CC"/>
                </a:solidFill>
                <a:latin typeface="Arial" pitchFamily="34" charset="0"/>
                <a:ea typeface="宋体" pitchFamily="2" charset="-122"/>
                <a:cs typeface="Arial" pitchFamily="34" charset="0"/>
                <a:sym typeface="Wingdings" pitchFamily="2" charset="2"/>
              </a:rPr>
              <a:t>为</a:t>
            </a:r>
            <a:r>
              <a:rPr lang="en-US" altLang="zh-CN" sz="2400">
                <a:solidFill>
                  <a:srgbClr val="3366CC"/>
                </a:solidFill>
                <a:latin typeface="Arial" pitchFamily="34" charset="0"/>
                <a:ea typeface="宋体" pitchFamily="2" charset="-122"/>
                <a:cs typeface="Arial" pitchFamily="34" charset="0"/>
                <a:sym typeface="Wingdings" pitchFamily="2" charset="2"/>
              </a:rPr>
              <a:t>8</a:t>
            </a:r>
            <a:r>
              <a:rPr lang="zh-CN" altLang="en-US" sz="2400">
                <a:solidFill>
                  <a:srgbClr val="3366CC"/>
                </a:solidFill>
                <a:latin typeface="Arial" pitchFamily="34" charset="0"/>
                <a:ea typeface="宋体" pitchFamily="2" charset="-122"/>
                <a:cs typeface="Arial" pitchFamily="34" charset="0"/>
                <a:sym typeface="Wingdings" pitchFamily="2" charset="2"/>
              </a:rPr>
              <a:t>时，大部分的侧链将被</a:t>
            </a:r>
            <a:r>
              <a:rPr lang="zh-CN" altLang="en-US" sz="2400" u="sng">
                <a:solidFill>
                  <a:srgbClr val="3366CC"/>
                </a:solidFill>
                <a:latin typeface="Arial" pitchFamily="34" charset="0"/>
                <a:ea typeface="宋体" pitchFamily="2" charset="-122"/>
                <a:cs typeface="Arial" pitchFamily="34" charset="0"/>
                <a:sym typeface="Wingdings" pitchFamily="2" charset="2"/>
              </a:rPr>
              <a:t>去质子化</a:t>
            </a:r>
            <a:r>
              <a:rPr lang="zh-CN" altLang="en-US" sz="2400">
                <a:solidFill>
                  <a:srgbClr val="3366CC"/>
                </a:solidFill>
                <a:latin typeface="Arial" pitchFamily="34" charset="0"/>
                <a:ea typeface="宋体" pitchFamily="2" charset="-122"/>
                <a:cs typeface="Arial" pitchFamily="34" charset="0"/>
                <a:sym typeface="Wingdings" pitchFamily="2" charset="2"/>
              </a:rPr>
              <a:t>，就使得整个</a:t>
            </a:r>
            <a:r>
              <a:rPr lang="zh-CN" altLang="en-US" sz="2400" u="sng">
                <a:solidFill>
                  <a:srgbClr val="3366CC"/>
                </a:solidFill>
                <a:latin typeface="Arial" pitchFamily="34" charset="0"/>
                <a:ea typeface="宋体" pitchFamily="2" charset="-122"/>
                <a:cs typeface="Arial" pitchFamily="34" charset="0"/>
                <a:sym typeface="Wingdings" pitchFamily="2" charset="2"/>
              </a:rPr>
              <a:t>蛋白质带负电</a:t>
            </a:r>
            <a:r>
              <a:rPr lang="zh-CN" altLang="en-US" sz="2400">
                <a:solidFill>
                  <a:srgbClr val="3366CC"/>
                </a:solidFill>
                <a:latin typeface="Arial" pitchFamily="34" charset="0"/>
                <a:ea typeface="宋体" pitchFamily="2" charset="-122"/>
                <a:cs typeface="Arial" pitchFamily="34" charset="0"/>
                <a:sym typeface="Wingdings" pitchFamily="2" charset="2"/>
              </a:rPr>
              <a:t>。蛋白质的这种带电变化使得多肽链和柱子的结合力变弱，从而使得蛋白质洗脱。</a:t>
            </a:r>
            <a:endParaRPr lang="en-US" altLang="zh-CN" sz="2400">
              <a:solidFill>
                <a:srgbClr val="3366CC"/>
              </a:solidFill>
              <a:latin typeface="Arial" pitchFamily="34" charset="0"/>
              <a:ea typeface="宋体" pitchFamily="2" charset="-122"/>
              <a:cs typeface="Arial" pitchFamily="34" charset="0"/>
              <a:sym typeface="Wingdings" pitchFamily="2" charset="2"/>
            </a:endParaRPr>
          </a:p>
        </p:txBody>
      </p:sp>
    </p:spTree>
    <p:extLst>
      <p:ext uri="{BB962C8B-B14F-4D97-AF65-F5344CB8AC3E}">
        <p14:creationId xmlns:p14="http://schemas.microsoft.com/office/powerpoint/2010/main" val="7068919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530">
                                            <p:txEl>
                                              <p:pRg st="2" end="2"/>
                                            </p:txEl>
                                          </p:spTgt>
                                        </p:tgtEl>
                                        <p:attrNameLst>
                                          <p:attrName>style.visibility</p:attrName>
                                        </p:attrNameLst>
                                      </p:cBhvr>
                                      <p:to>
                                        <p:strVal val="visible"/>
                                      </p:to>
                                    </p:set>
                                    <p:animEffect transition="in" filter="blinds(horizontal)">
                                      <p:cBhvr>
                                        <p:cTn id="7" dur="500"/>
                                        <p:tgtEl>
                                          <p:spTgt spid="225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内容占位符 1"/>
          <p:cNvSpPr>
            <a:spLocks noGrp="1"/>
          </p:cNvSpPr>
          <p:nvPr>
            <p:ph idx="1"/>
          </p:nvPr>
        </p:nvSpPr>
        <p:spPr>
          <a:xfrm>
            <a:off x="214313" y="714375"/>
            <a:ext cx="8229600" cy="5286375"/>
          </a:xfrm>
        </p:spPr>
        <p:txBody>
          <a:bodyPr/>
          <a:lstStyle/>
          <a:p>
            <a:pPr eaLnBrk="1" hangingPunct="1"/>
            <a:r>
              <a:rPr lang="en-US" altLang="zh-CN" sz="2400">
                <a:sym typeface="Wingdings" pitchFamily="2" charset="2"/>
              </a:rPr>
              <a:t>  </a:t>
            </a:r>
            <a:r>
              <a:rPr lang="en-US" altLang="zh-CN" sz="2400">
                <a:latin typeface="Arial" pitchFamily="34" charset="0"/>
                <a:ea typeface="宋体" pitchFamily="2" charset="-122"/>
                <a:cs typeface="Arial" pitchFamily="34" charset="0"/>
                <a:sym typeface="Wingdings" pitchFamily="2" charset="2"/>
              </a:rPr>
              <a:t>7.4  </a:t>
            </a:r>
            <a:r>
              <a:rPr lang="zh-CN" altLang="en-US" sz="2400">
                <a:latin typeface="Arial" pitchFamily="34" charset="0"/>
                <a:ea typeface="宋体" pitchFamily="2" charset="-122"/>
                <a:cs typeface="Arial" pitchFamily="34" charset="0"/>
                <a:sym typeface="Wingdings" pitchFamily="2" charset="2"/>
              </a:rPr>
              <a:t>假设在能量计算中每一个非骨架上的疏水作用贡献为</a:t>
            </a:r>
            <a:r>
              <a:rPr lang="en-US" altLang="zh-CN" sz="2400">
                <a:latin typeface="Arial" pitchFamily="34" charset="0"/>
                <a:ea typeface="宋体" pitchFamily="2" charset="-122"/>
                <a:cs typeface="Arial" pitchFamily="34" charset="0"/>
                <a:sym typeface="Wingdings" pitchFamily="2" charset="2"/>
              </a:rPr>
              <a:t>-1</a:t>
            </a:r>
            <a:r>
              <a:rPr lang="zh-CN" altLang="en-US" sz="2400">
                <a:latin typeface="Arial" pitchFamily="34" charset="0"/>
                <a:ea typeface="宋体" pitchFamily="2" charset="-122"/>
                <a:cs typeface="Arial" pitchFamily="34" charset="0"/>
                <a:sym typeface="Wingdings" pitchFamily="2" charset="2"/>
              </a:rPr>
              <a:t>，试计算下面的二维</a:t>
            </a:r>
            <a:r>
              <a:rPr lang="en-US" altLang="zh-CN" sz="2400">
                <a:latin typeface="Arial" pitchFamily="34" charset="0"/>
                <a:ea typeface="宋体" pitchFamily="2" charset="-122"/>
                <a:cs typeface="Arial" pitchFamily="34" charset="0"/>
                <a:sym typeface="Wingdings" pitchFamily="2" charset="2"/>
              </a:rPr>
              <a:t>H-P</a:t>
            </a:r>
            <a:r>
              <a:rPr lang="zh-CN" altLang="en-US" sz="2400">
                <a:latin typeface="Arial" pitchFamily="34" charset="0"/>
                <a:ea typeface="宋体" pitchFamily="2" charset="-122"/>
                <a:cs typeface="Arial" pitchFamily="34" charset="0"/>
                <a:sym typeface="Wingdings" pitchFamily="2" charset="2"/>
              </a:rPr>
              <a:t>模型表示的构象的能量值。</a:t>
            </a:r>
            <a:endParaRPr lang="en-US" altLang="zh-CN" sz="2400">
              <a:latin typeface="Arial" pitchFamily="34" charset="0"/>
              <a:ea typeface="宋体" pitchFamily="2" charset="-122"/>
              <a:cs typeface="Arial" pitchFamily="34" charset="0"/>
              <a:sym typeface="Wingdings" pitchFamily="2" charset="2"/>
            </a:endParaRPr>
          </a:p>
          <a:p>
            <a:pPr eaLnBrk="1" hangingPunct="1"/>
            <a:endParaRPr lang="en-US" altLang="zh-CN" sz="2400">
              <a:latin typeface="Arial" pitchFamily="34" charset="0"/>
              <a:ea typeface="宋体" pitchFamily="2" charset="-122"/>
              <a:cs typeface="Arial" pitchFamily="34" charset="0"/>
              <a:sym typeface="Wingdings" pitchFamily="2" charset="2"/>
            </a:endParaRPr>
          </a:p>
          <a:p>
            <a:pPr eaLnBrk="1" hangingPunct="1"/>
            <a:endParaRPr lang="en-US" altLang="zh-CN" sz="2400">
              <a:latin typeface="Arial" pitchFamily="34" charset="0"/>
              <a:ea typeface="宋体" pitchFamily="2" charset="-122"/>
              <a:cs typeface="Arial" pitchFamily="34" charset="0"/>
              <a:sym typeface="Wingdings" pitchFamily="2" charset="2"/>
            </a:endParaRPr>
          </a:p>
          <a:p>
            <a:pPr eaLnBrk="1" hangingPunct="1"/>
            <a:endParaRPr lang="en-US" altLang="zh-CN" sz="2400">
              <a:latin typeface="Arial" pitchFamily="34" charset="0"/>
              <a:ea typeface="宋体" pitchFamily="2" charset="-122"/>
              <a:cs typeface="Arial" pitchFamily="34" charset="0"/>
              <a:sym typeface="Wingdings" pitchFamily="2" charset="2"/>
            </a:endParaRPr>
          </a:p>
          <a:p>
            <a:pPr eaLnBrk="1" hangingPunct="1"/>
            <a:endParaRPr lang="en-US" altLang="zh-CN" sz="2400">
              <a:latin typeface="Arial" pitchFamily="34" charset="0"/>
              <a:ea typeface="宋体" pitchFamily="2" charset="-122"/>
              <a:cs typeface="Arial" pitchFamily="34" charset="0"/>
              <a:sym typeface="Wingdings" pitchFamily="2" charset="2"/>
            </a:endParaRPr>
          </a:p>
          <a:p>
            <a:pPr eaLnBrk="1" hangingPunct="1"/>
            <a:endParaRPr lang="en-US" altLang="zh-CN" sz="2400">
              <a:latin typeface="Arial" pitchFamily="34" charset="0"/>
              <a:ea typeface="宋体" pitchFamily="2" charset="-122"/>
              <a:cs typeface="Arial" pitchFamily="34" charset="0"/>
              <a:sym typeface="Wingdings" pitchFamily="2" charset="2"/>
            </a:endParaRPr>
          </a:p>
          <a:p>
            <a:pPr eaLnBrk="1" hangingPunct="1"/>
            <a:endParaRPr lang="en-US" altLang="zh-CN" sz="2400">
              <a:latin typeface="Arial" pitchFamily="34" charset="0"/>
              <a:ea typeface="宋体" pitchFamily="2" charset="-122"/>
              <a:cs typeface="Arial" pitchFamily="34" charset="0"/>
              <a:sym typeface="Wingdings" pitchFamily="2" charset="2"/>
            </a:endParaRPr>
          </a:p>
          <a:p>
            <a:pPr eaLnBrk="1" hangingPunct="1"/>
            <a:endParaRPr lang="en-US" altLang="zh-CN" sz="2400">
              <a:latin typeface="Arial" pitchFamily="34" charset="0"/>
              <a:ea typeface="宋体" pitchFamily="2" charset="-122"/>
              <a:cs typeface="Arial" pitchFamily="34" charset="0"/>
              <a:sym typeface="Wingdings" pitchFamily="2" charset="2"/>
            </a:endParaRPr>
          </a:p>
          <a:p>
            <a:pPr eaLnBrk="1" hangingPunct="1"/>
            <a:r>
              <a:rPr lang="en-US" altLang="zh-CN" sz="2400">
                <a:latin typeface="Arial" pitchFamily="34" charset="0"/>
                <a:ea typeface="宋体" pitchFamily="2" charset="-122"/>
                <a:cs typeface="Arial" pitchFamily="34" charset="0"/>
                <a:sym typeface="Wingdings" pitchFamily="2" charset="2"/>
              </a:rPr>
              <a:t>  </a:t>
            </a:r>
            <a:r>
              <a:rPr lang="zh-CN" altLang="en-US" sz="2400">
                <a:latin typeface="Arial" pitchFamily="34" charset="0"/>
                <a:ea typeface="宋体" pitchFamily="2" charset="-122"/>
                <a:cs typeface="Arial" pitchFamily="34" charset="0"/>
                <a:sym typeface="Wingdings" pitchFamily="2" charset="2"/>
              </a:rPr>
              <a:t>上述构象的能量值为</a:t>
            </a:r>
            <a:r>
              <a:rPr lang="en-US" altLang="zh-CN" sz="2400">
                <a:solidFill>
                  <a:srgbClr val="FF0000"/>
                </a:solidFill>
                <a:latin typeface="Arial" pitchFamily="34" charset="0"/>
                <a:ea typeface="宋体" pitchFamily="2" charset="-122"/>
                <a:cs typeface="Arial" pitchFamily="34" charset="0"/>
                <a:sym typeface="Wingdings" pitchFamily="2" charset="2"/>
              </a:rPr>
              <a:t>-4</a:t>
            </a:r>
            <a:r>
              <a:rPr lang="zh-CN" altLang="en-US" sz="2400">
                <a:latin typeface="Arial" pitchFamily="34" charset="0"/>
                <a:ea typeface="宋体" pitchFamily="2" charset="-122"/>
                <a:cs typeface="Arial" pitchFamily="34" charset="0"/>
                <a:sym typeface="Wingdings" pitchFamily="2" charset="2"/>
              </a:rPr>
              <a:t>。</a:t>
            </a:r>
            <a:endParaRPr lang="en-US" altLang="zh-CN" sz="2400">
              <a:latin typeface="Arial" pitchFamily="34" charset="0"/>
              <a:ea typeface="宋体" pitchFamily="2" charset="-122"/>
              <a:cs typeface="Arial" pitchFamily="34" charset="0"/>
              <a:sym typeface="Wingdings" pitchFamily="2" charset="2"/>
            </a:endParaRPr>
          </a:p>
        </p:txBody>
      </p:sp>
      <p:pic>
        <p:nvPicPr>
          <p:cNvPr id="29699" name="图片 12" descr="7.4.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7563" y="1714500"/>
            <a:ext cx="2317750"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nvCxnSpPr>
        <p:spPr>
          <a:xfrm rot="5400000">
            <a:off x="3858419" y="2213769"/>
            <a:ext cx="428625" cy="1587"/>
          </a:xfrm>
          <a:prstGeom prst="line">
            <a:avLst/>
          </a:prstGeom>
          <a:ln w="25400">
            <a:solidFill>
              <a:srgbClr val="FF0000"/>
            </a:solidFill>
            <a:prstDash val="sysDash"/>
          </a:ln>
        </p:spPr>
        <p:style>
          <a:lnRef idx="1">
            <a:schemeClr val="dk1"/>
          </a:lnRef>
          <a:fillRef idx="0">
            <a:schemeClr val="dk1"/>
          </a:fillRef>
          <a:effectRef idx="0">
            <a:schemeClr val="dk1"/>
          </a:effectRef>
          <a:fontRef idx="minor">
            <a:schemeClr val="tx1"/>
          </a:fontRef>
        </p:style>
      </p:cxnSp>
      <p:cxnSp>
        <p:nvCxnSpPr>
          <p:cNvPr id="6" name="直接连接符 5"/>
          <p:cNvCxnSpPr/>
          <p:nvPr/>
        </p:nvCxnSpPr>
        <p:spPr>
          <a:xfrm rot="5400000">
            <a:off x="4287044" y="3499644"/>
            <a:ext cx="428625" cy="1587"/>
          </a:xfrm>
          <a:prstGeom prst="line">
            <a:avLst/>
          </a:prstGeom>
          <a:ln w="25400">
            <a:solidFill>
              <a:srgbClr val="FF0000"/>
            </a:solidFill>
            <a:prstDash val="sysDash"/>
          </a:ln>
        </p:spPr>
        <p:style>
          <a:lnRef idx="1">
            <a:schemeClr val="dk1"/>
          </a:lnRef>
          <a:fillRef idx="0">
            <a:schemeClr val="dk1"/>
          </a:fillRef>
          <a:effectRef idx="0">
            <a:schemeClr val="dk1"/>
          </a:effectRef>
          <a:fontRef idx="minor">
            <a:schemeClr val="tx1"/>
          </a:fontRef>
        </p:style>
      </p:cxnSp>
      <p:cxnSp>
        <p:nvCxnSpPr>
          <p:cNvPr id="7" name="直接连接符 6"/>
          <p:cNvCxnSpPr/>
          <p:nvPr/>
        </p:nvCxnSpPr>
        <p:spPr>
          <a:xfrm>
            <a:off x="3643313" y="2571750"/>
            <a:ext cx="355600" cy="1588"/>
          </a:xfrm>
          <a:prstGeom prst="line">
            <a:avLst/>
          </a:prstGeom>
          <a:ln w="25400">
            <a:solidFill>
              <a:srgbClr val="FF0000"/>
            </a:solidFill>
            <a:prstDash val="sysDash"/>
          </a:ln>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flipV="1">
            <a:off x="4572000" y="1857375"/>
            <a:ext cx="285750" cy="9525"/>
          </a:xfrm>
          <a:prstGeom prst="line">
            <a:avLst/>
          </a:prstGeom>
          <a:ln w="25400">
            <a:solidFill>
              <a:srgbClr val="FF0000"/>
            </a:solidFill>
            <a:prstDash val="sys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170668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28674">
                                            <p:txEl>
                                              <p:pRg st="8" end="8"/>
                                            </p:txEl>
                                          </p:spTgt>
                                        </p:tgtEl>
                                        <p:attrNameLst>
                                          <p:attrName>style.visibility</p:attrName>
                                        </p:attrNameLst>
                                      </p:cBhvr>
                                      <p:to>
                                        <p:strVal val="visible"/>
                                      </p:to>
                                    </p:set>
                                    <p:animEffect transition="in" filter="blinds(horizontal)">
                                      <p:cBhvr>
                                        <p:cTn id="21" dur="500"/>
                                        <p:tgtEl>
                                          <p:spTgt spid="2867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7.5.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14688" y="2214563"/>
            <a:ext cx="2714625" cy="27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内容占位符 1"/>
          <p:cNvSpPr>
            <a:spLocks noGrp="1"/>
          </p:cNvSpPr>
          <p:nvPr>
            <p:ph idx="1"/>
          </p:nvPr>
        </p:nvSpPr>
        <p:spPr>
          <a:xfrm>
            <a:off x="357188" y="714375"/>
            <a:ext cx="8229600" cy="785813"/>
          </a:xfrm>
        </p:spPr>
        <p:txBody>
          <a:bodyPr/>
          <a:lstStyle/>
          <a:p>
            <a:pPr eaLnBrk="1" hangingPunct="1"/>
            <a:r>
              <a:rPr lang="en-US" altLang="zh-CN" sz="2400">
                <a:sym typeface="Wingdings" pitchFamily="2" charset="2"/>
              </a:rPr>
              <a:t> </a:t>
            </a:r>
            <a:r>
              <a:rPr lang="en-US" altLang="zh-CN" sz="2400">
                <a:latin typeface="宋体" pitchFamily="2" charset="-122"/>
                <a:ea typeface="宋体" pitchFamily="2" charset="-122"/>
                <a:sym typeface="Wingdings" pitchFamily="2" charset="2"/>
              </a:rPr>
              <a:t>7.5  </a:t>
            </a:r>
            <a:r>
              <a:rPr lang="zh-CN" altLang="en-US" sz="2400">
                <a:latin typeface="宋体" pitchFamily="2" charset="-122"/>
                <a:ea typeface="宋体" pitchFamily="2" charset="-122"/>
                <a:sym typeface="Wingdings" pitchFamily="2" charset="2"/>
              </a:rPr>
              <a:t>用二维</a:t>
            </a:r>
            <a:r>
              <a:rPr lang="en-US" altLang="zh-CN" sz="2400">
                <a:latin typeface="宋体" pitchFamily="2" charset="-122"/>
                <a:ea typeface="宋体" pitchFamily="2" charset="-122"/>
                <a:sym typeface="Wingdings" pitchFamily="2" charset="2"/>
              </a:rPr>
              <a:t>H-P</a:t>
            </a:r>
            <a:r>
              <a:rPr lang="zh-CN" altLang="en-US" sz="2400">
                <a:latin typeface="宋体" pitchFamily="2" charset="-122"/>
                <a:ea typeface="宋体" pitchFamily="2" charset="-122"/>
                <a:sym typeface="Wingdings" pitchFamily="2" charset="2"/>
              </a:rPr>
              <a:t>模型表示一个蛋白质的构象，使得这个构象的能量值为</a:t>
            </a:r>
            <a:r>
              <a:rPr lang="en-US" altLang="zh-CN" sz="2400">
                <a:latin typeface="宋体" pitchFamily="2" charset="-122"/>
                <a:ea typeface="宋体" pitchFamily="2" charset="-122"/>
                <a:sym typeface="Wingdings" pitchFamily="2" charset="2"/>
              </a:rPr>
              <a:t>-7</a:t>
            </a:r>
            <a:r>
              <a:rPr lang="zh-CN" altLang="en-US" sz="2400">
                <a:latin typeface="宋体" pitchFamily="2" charset="-122"/>
                <a:ea typeface="宋体" pitchFamily="2" charset="-122"/>
                <a:sym typeface="Wingdings" pitchFamily="2" charset="2"/>
              </a:rPr>
              <a:t>。</a:t>
            </a:r>
            <a:endParaRPr lang="en-US" altLang="zh-CN" sz="2400">
              <a:latin typeface="宋体" pitchFamily="2" charset="-122"/>
              <a:ea typeface="宋体" pitchFamily="2" charset="-122"/>
              <a:sym typeface="Wingdings" pitchFamily="2" charset="2"/>
            </a:endParaRPr>
          </a:p>
          <a:p>
            <a:pPr eaLnBrk="1" hangingPunct="1"/>
            <a:endParaRPr lang="en-US" altLang="zh-CN" sz="2400">
              <a:sym typeface="Wingdings" pitchFamily="2" charset="2"/>
            </a:endParaRPr>
          </a:p>
          <a:p>
            <a:pPr eaLnBrk="1" hangingPunct="1"/>
            <a:endParaRPr lang="en-US" altLang="zh-CN" sz="2400">
              <a:sym typeface="Wingdings" pitchFamily="2" charset="2"/>
            </a:endParaRPr>
          </a:p>
          <a:p>
            <a:pPr eaLnBrk="1" hangingPunct="1"/>
            <a:endParaRPr lang="en-US" altLang="zh-CN" sz="2400">
              <a:sym typeface="Wingdings" pitchFamily="2" charset="2"/>
            </a:endParaRPr>
          </a:p>
          <a:p>
            <a:pPr eaLnBrk="1" hangingPunct="1"/>
            <a:endParaRPr lang="en-US" altLang="zh-CN" sz="2400">
              <a:sym typeface="Wingdings" pitchFamily="2" charset="2"/>
            </a:endParaRPr>
          </a:p>
          <a:p>
            <a:pPr eaLnBrk="1" hangingPunct="1"/>
            <a:endParaRPr lang="en-US" altLang="zh-CN" sz="2400">
              <a:sym typeface="Wingdings" pitchFamily="2" charset="2"/>
            </a:endParaRPr>
          </a:p>
          <a:p>
            <a:pPr eaLnBrk="1" hangingPunct="1">
              <a:buFont typeface="Wingdings 3" pitchFamily="18" charset="2"/>
              <a:buNone/>
            </a:pPr>
            <a:endParaRPr lang="en-US" altLang="zh-CN" sz="2400">
              <a:sym typeface="Wingdings" pitchFamily="2" charset="2"/>
            </a:endParaRPr>
          </a:p>
        </p:txBody>
      </p:sp>
      <p:cxnSp>
        <p:nvCxnSpPr>
          <p:cNvPr id="5" name="直接连接符 4"/>
          <p:cNvCxnSpPr/>
          <p:nvPr/>
        </p:nvCxnSpPr>
        <p:spPr>
          <a:xfrm rot="5400000">
            <a:off x="3786981" y="2785269"/>
            <a:ext cx="428625" cy="1588"/>
          </a:xfrm>
          <a:prstGeom prst="line">
            <a:avLst/>
          </a:prstGeom>
          <a:ln w="25400">
            <a:solidFill>
              <a:srgbClr val="FF0000"/>
            </a:solidFill>
            <a:prstDash val="sysDash"/>
          </a:ln>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5400000">
            <a:off x="3786981" y="4356894"/>
            <a:ext cx="428625" cy="1588"/>
          </a:xfrm>
          <a:prstGeom prst="line">
            <a:avLst/>
          </a:prstGeom>
          <a:ln w="25400">
            <a:solidFill>
              <a:srgbClr val="FF0000"/>
            </a:solidFill>
            <a:prstDash val="sysDash"/>
          </a:ln>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5400000">
            <a:off x="4358481" y="3571082"/>
            <a:ext cx="428625" cy="1588"/>
          </a:xfrm>
          <a:prstGeom prst="line">
            <a:avLst/>
          </a:prstGeom>
          <a:ln w="25400">
            <a:solidFill>
              <a:srgbClr val="FF0000"/>
            </a:solidFill>
            <a:prstDash val="sysDash"/>
          </a:ln>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3643313" y="3214688"/>
            <a:ext cx="285750" cy="1587"/>
          </a:xfrm>
          <a:prstGeom prst="line">
            <a:avLst/>
          </a:prstGeom>
          <a:ln w="25400">
            <a:solidFill>
              <a:srgbClr val="FF0000"/>
            </a:solidFill>
            <a:prstDash val="sysDash"/>
          </a:ln>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4643438" y="2428875"/>
            <a:ext cx="285750" cy="1588"/>
          </a:xfrm>
          <a:prstGeom prst="line">
            <a:avLst/>
          </a:prstGeom>
          <a:ln w="25400">
            <a:solidFill>
              <a:srgbClr val="FF0000"/>
            </a:solidFill>
            <a:prstDash val="sysDash"/>
          </a:ln>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a:off x="4714875" y="3214688"/>
            <a:ext cx="285750" cy="1587"/>
          </a:xfrm>
          <a:prstGeom prst="line">
            <a:avLst/>
          </a:prstGeom>
          <a:ln w="25400">
            <a:solidFill>
              <a:srgbClr val="FF0000"/>
            </a:solidFill>
            <a:prstDash val="sysDash"/>
          </a:ln>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5286375" y="3214688"/>
            <a:ext cx="285750" cy="1587"/>
          </a:xfrm>
          <a:prstGeom prst="line">
            <a:avLst/>
          </a:prstGeom>
          <a:ln w="25400">
            <a:solidFill>
              <a:srgbClr val="FF0000"/>
            </a:solidFill>
            <a:prstDash val="sys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277573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par>
                          <p:cTn id="13" fill="hold" nodeType="afterGroup">
                            <p:stCondLst>
                              <p:cond delay="500"/>
                            </p:stCondLst>
                            <p:childTnLst>
                              <p:par>
                                <p:cTn id="14" presetID="3" presetClass="entr" presetSubtype="1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par>
                          <p:cTn id="17" fill="hold" nodeType="afterGroup">
                            <p:stCondLst>
                              <p:cond delay="1000"/>
                            </p:stCondLst>
                            <p:childTnLst>
                              <p:par>
                                <p:cTn id="18" presetID="3" presetClass="entr" presetSubtype="1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12"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strips(downLeft)">
                                      <p:cBhvr>
                                        <p:cTn id="25" dur="500"/>
                                        <p:tgtEl>
                                          <p:spTgt spid="19"/>
                                        </p:tgtEl>
                                      </p:cBhvr>
                                    </p:animEffect>
                                  </p:childTnLst>
                                </p:cTn>
                              </p:par>
                            </p:childTnLst>
                          </p:cTn>
                        </p:par>
                        <p:par>
                          <p:cTn id="26" fill="hold" nodeType="afterGroup">
                            <p:stCondLst>
                              <p:cond delay="500"/>
                            </p:stCondLst>
                            <p:childTnLst>
                              <p:par>
                                <p:cTn id="27" presetID="18" presetClass="entr" presetSubtype="12"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strips(downLeft)">
                                      <p:cBhvr>
                                        <p:cTn id="29" dur="500"/>
                                        <p:tgtEl>
                                          <p:spTgt spid="22"/>
                                        </p:tgtEl>
                                      </p:cBhvr>
                                    </p:animEffect>
                                  </p:childTnLst>
                                </p:cTn>
                              </p:par>
                            </p:childTnLst>
                          </p:cTn>
                        </p:par>
                        <p:par>
                          <p:cTn id="30" fill="hold" nodeType="afterGroup">
                            <p:stCondLst>
                              <p:cond delay="1000"/>
                            </p:stCondLst>
                            <p:childTnLst>
                              <p:par>
                                <p:cTn id="31" presetID="18" presetClass="entr" presetSubtype="12"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strips(downLeft)">
                                      <p:cBhvr>
                                        <p:cTn id="33" dur="500"/>
                                        <p:tgtEl>
                                          <p:spTgt spid="23"/>
                                        </p:tgtEl>
                                      </p:cBhvr>
                                    </p:animEffect>
                                  </p:childTnLst>
                                </p:cTn>
                              </p:par>
                            </p:childTnLst>
                          </p:cTn>
                        </p:par>
                        <p:par>
                          <p:cTn id="34" fill="hold" nodeType="afterGroup">
                            <p:stCondLst>
                              <p:cond delay="1500"/>
                            </p:stCondLst>
                            <p:childTnLst>
                              <p:par>
                                <p:cTn id="35" presetID="18" presetClass="entr" presetSubtype="12"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strips(downLeft)">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1"/>
          <p:cNvSpPr>
            <a:spLocks noGrp="1"/>
          </p:cNvSpPr>
          <p:nvPr>
            <p:ph idx="1"/>
          </p:nvPr>
        </p:nvSpPr>
        <p:spPr>
          <a:xfrm>
            <a:off x="357188" y="714375"/>
            <a:ext cx="8229600" cy="4786313"/>
          </a:xfrm>
        </p:spPr>
        <p:txBody>
          <a:bodyPr/>
          <a:lstStyle/>
          <a:p>
            <a:pPr eaLnBrk="1" hangingPunct="1"/>
            <a:r>
              <a:rPr lang="en-US" altLang="zh-CN" sz="2400" dirty="0">
                <a:sym typeface="Wingdings" pitchFamily="2" charset="2"/>
              </a:rPr>
              <a:t> </a:t>
            </a:r>
            <a:r>
              <a:rPr lang="en-US" altLang="zh-CN" sz="2400" dirty="0">
                <a:latin typeface="Arial" pitchFamily="34" charset="0"/>
                <a:ea typeface="宋体" pitchFamily="2" charset="-122"/>
                <a:cs typeface="Arial" pitchFamily="34" charset="0"/>
                <a:sym typeface="Wingdings" pitchFamily="2" charset="2"/>
              </a:rPr>
              <a:t>7.6  </a:t>
            </a:r>
            <a:r>
              <a:rPr lang="zh-CN" altLang="en-US" sz="2400" dirty="0">
                <a:latin typeface="Arial" pitchFamily="34" charset="0"/>
                <a:ea typeface="宋体" pitchFamily="2" charset="-122"/>
                <a:cs typeface="Arial" pitchFamily="34" charset="0"/>
                <a:sym typeface="Wingdings" pitchFamily="2" charset="2"/>
              </a:rPr>
              <a:t>假如在相对方向表示法中利用</a:t>
            </a:r>
            <a:r>
              <a:rPr lang="en-US" altLang="zh-CN" sz="2400" dirty="0">
                <a:latin typeface="Arial" pitchFamily="34" charset="0"/>
                <a:ea typeface="宋体" pitchFamily="2" charset="-122"/>
                <a:cs typeface="Arial" pitchFamily="34" charset="0"/>
                <a:sym typeface="Wingdings" pitchFamily="2" charset="2"/>
              </a:rPr>
              <a:t>L</a:t>
            </a:r>
            <a:r>
              <a:rPr lang="zh-CN" altLang="en-US" sz="2400" dirty="0">
                <a:latin typeface="Arial" pitchFamily="34" charset="0"/>
                <a:ea typeface="宋体" pitchFamily="2" charset="-122"/>
                <a:cs typeface="Arial" pitchFamily="34" charset="0"/>
                <a:sym typeface="Wingdings" pitchFamily="2" charset="2"/>
              </a:rPr>
              <a:t>表示左，</a:t>
            </a:r>
            <a:r>
              <a:rPr lang="en-US" altLang="zh-CN" sz="2400" dirty="0">
                <a:latin typeface="Arial" pitchFamily="34" charset="0"/>
                <a:ea typeface="宋体" pitchFamily="2" charset="-122"/>
                <a:cs typeface="Arial" pitchFamily="34" charset="0"/>
                <a:sym typeface="Wingdings" pitchFamily="2" charset="2"/>
              </a:rPr>
              <a:t>R</a:t>
            </a:r>
            <a:r>
              <a:rPr lang="zh-CN" altLang="en-US" sz="2400" dirty="0">
                <a:latin typeface="Arial" pitchFamily="34" charset="0"/>
                <a:ea typeface="宋体" pitchFamily="2" charset="-122"/>
                <a:cs typeface="Arial" pitchFamily="34" charset="0"/>
                <a:sym typeface="Wingdings" pitchFamily="2" charset="2"/>
              </a:rPr>
              <a:t>表示右，</a:t>
            </a:r>
            <a:r>
              <a:rPr lang="en-US" altLang="zh-CN" sz="2400" dirty="0">
                <a:latin typeface="Arial" pitchFamily="34" charset="0"/>
                <a:ea typeface="宋体" pitchFamily="2" charset="-122"/>
                <a:cs typeface="Arial" pitchFamily="34" charset="0"/>
                <a:sym typeface="Wingdings" pitchFamily="2" charset="2"/>
              </a:rPr>
              <a:t>F</a:t>
            </a:r>
            <a:r>
              <a:rPr lang="zh-CN" altLang="en-US" sz="2400" dirty="0">
                <a:latin typeface="Arial" pitchFamily="34" charset="0"/>
                <a:ea typeface="宋体" pitchFamily="2" charset="-122"/>
                <a:cs typeface="Arial" pitchFamily="34" charset="0"/>
                <a:sym typeface="Wingdings" pitchFamily="2" charset="2"/>
              </a:rPr>
              <a:t>表示向前，那么问题</a:t>
            </a:r>
            <a:r>
              <a:rPr lang="en-US" altLang="zh-CN" sz="2400" dirty="0">
                <a:latin typeface="Arial" pitchFamily="34" charset="0"/>
                <a:ea typeface="宋体" pitchFamily="2" charset="-122"/>
                <a:cs typeface="Arial" pitchFamily="34" charset="0"/>
                <a:sym typeface="Wingdings" pitchFamily="2" charset="2"/>
              </a:rPr>
              <a:t>7.4</a:t>
            </a:r>
            <a:r>
              <a:rPr lang="zh-CN" altLang="en-US" sz="2400" dirty="0">
                <a:latin typeface="Arial" pitchFamily="34" charset="0"/>
                <a:ea typeface="宋体" pitchFamily="2" charset="-122"/>
                <a:cs typeface="Arial" pitchFamily="34" charset="0"/>
                <a:sym typeface="Wingdings" pitchFamily="2" charset="2"/>
              </a:rPr>
              <a:t>中的二维构象表示结果是是什么？</a:t>
            </a:r>
            <a:endParaRPr lang="en-US" altLang="zh-CN" sz="2400" dirty="0">
              <a:latin typeface="Arial" pitchFamily="34" charset="0"/>
              <a:ea typeface="宋体" pitchFamily="2" charset="-122"/>
              <a:cs typeface="Arial" pitchFamily="34" charset="0"/>
              <a:sym typeface="Wingdings" pitchFamily="2" charset="2"/>
            </a:endParaRPr>
          </a:p>
          <a:p>
            <a:pPr eaLnBrk="1" hangingPunct="1"/>
            <a:endParaRPr lang="en-US" altLang="zh-CN" sz="2400" dirty="0">
              <a:sym typeface="Wingdings" pitchFamily="2" charset="2"/>
            </a:endParaRPr>
          </a:p>
          <a:p>
            <a:pPr eaLnBrk="1" hangingPunct="1"/>
            <a:endParaRPr lang="en-US" altLang="zh-CN" sz="2400" dirty="0">
              <a:sym typeface="Wingdings" pitchFamily="2" charset="2"/>
            </a:endParaRPr>
          </a:p>
          <a:p>
            <a:pPr eaLnBrk="1" hangingPunct="1"/>
            <a:endParaRPr lang="en-US" altLang="zh-CN" sz="2400" dirty="0">
              <a:sym typeface="Wingdings" pitchFamily="2" charset="2"/>
            </a:endParaRPr>
          </a:p>
          <a:p>
            <a:pPr eaLnBrk="1" hangingPunct="1"/>
            <a:endParaRPr lang="en-US" altLang="zh-CN" sz="2400" dirty="0">
              <a:sym typeface="Wingdings" pitchFamily="2" charset="2"/>
            </a:endParaRPr>
          </a:p>
          <a:p>
            <a:pPr eaLnBrk="1" hangingPunct="1"/>
            <a:endParaRPr lang="en-US" altLang="zh-CN" sz="2400" dirty="0">
              <a:sym typeface="Wingdings" pitchFamily="2" charset="2"/>
            </a:endParaRPr>
          </a:p>
          <a:p>
            <a:pPr eaLnBrk="1" hangingPunct="1"/>
            <a:endParaRPr lang="en-US" altLang="zh-CN" sz="2400" dirty="0">
              <a:sym typeface="Wingdings" pitchFamily="2" charset="2"/>
            </a:endParaRPr>
          </a:p>
          <a:p>
            <a:pPr eaLnBrk="1" hangingPunct="1"/>
            <a:endParaRPr lang="en-US" altLang="zh-CN" sz="2400" dirty="0">
              <a:sym typeface="Wingdings" pitchFamily="2" charset="2"/>
            </a:endParaRPr>
          </a:p>
          <a:p>
            <a:pPr eaLnBrk="1" hangingPunct="1"/>
            <a:endParaRPr lang="en-US" altLang="zh-CN" sz="2400" dirty="0">
              <a:sym typeface="Wingdings" pitchFamily="2" charset="2"/>
            </a:endParaRPr>
          </a:p>
          <a:p>
            <a:pPr eaLnBrk="1" hangingPunct="1"/>
            <a:r>
              <a:rPr lang="en-US" altLang="zh-CN" sz="2400" dirty="0">
                <a:solidFill>
                  <a:srgbClr val="FF0000"/>
                </a:solidFill>
                <a:latin typeface="Arial" pitchFamily="34" charset="0"/>
                <a:ea typeface="宋体" pitchFamily="2" charset="-122"/>
                <a:sym typeface="Wingdings" pitchFamily="2" charset="2"/>
              </a:rPr>
              <a:t>(F,F,R,R,L,L,F,L,F,R,R,F,F,R,F,F,F,R,F)</a:t>
            </a:r>
          </a:p>
          <a:p>
            <a:pPr eaLnBrk="1" hangingPunct="1"/>
            <a:endParaRPr lang="en-US" altLang="zh-CN" sz="2400" dirty="0">
              <a:sym typeface="Wingdings" pitchFamily="2" charset="2"/>
            </a:endParaRPr>
          </a:p>
          <a:p>
            <a:pPr eaLnBrk="1" hangingPunct="1"/>
            <a:endParaRPr lang="en-US" altLang="zh-CN" sz="2400" dirty="0">
              <a:sym typeface="Wingdings" pitchFamily="2" charset="2"/>
            </a:endParaRPr>
          </a:p>
          <a:p>
            <a:pPr eaLnBrk="1" hangingPunct="1"/>
            <a:endParaRPr lang="en-US" altLang="zh-CN" sz="2400" dirty="0">
              <a:sym typeface="Wingdings" pitchFamily="2" charset="2"/>
            </a:endParaRPr>
          </a:p>
          <a:p>
            <a:pPr eaLnBrk="1" hangingPunct="1"/>
            <a:endParaRPr lang="en-US" altLang="zh-CN" sz="2400" dirty="0">
              <a:sym typeface="Wingdings" pitchFamily="2" charset="2"/>
            </a:endParaRPr>
          </a:p>
          <a:p>
            <a:pPr eaLnBrk="1" hangingPunct="1"/>
            <a:endParaRPr lang="en-US" altLang="zh-CN" sz="2400" dirty="0">
              <a:sym typeface="Wingdings" pitchFamily="2" charset="2"/>
            </a:endParaRPr>
          </a:p>
          <a:p>
            <a:pPr eaLnBrk="1" hangingPunct="1">
              <a:buFont typeface="Wingdings 3" pitchFamily="18" charset="2"/>
              <a:buNone/>
            </a:pPr>
            <a:endParaRPr lang="en-US" altLang="zh-CN" sz="2400" dirty="0">
              <a:sym typeface="Wingdings" pitchFamily="2" charset="2"/>
            </a:endParaRPr>
          </a:p>
        </p:txBody>
      </p:sp>
      <p:pic>
        <p:nvPicPr>
          <p:cNvPr id="31747" name="图片 11" descr="7.4.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7563" y="1928813"/>
            <a:ext cx="2317750" cy="235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3643313" y="1857375"/>
            <a:ext cx="285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800">
                <a:solidFill>
                  <a:srgbClr val="FF0000"/>
                </a:solidFill>
                <a:latin typeface="Arial" pitchFamily="34" charset="0"/>
                <a:ea typeface="宋体" pitchFamily="2" charset="-122"/>
              </a:rPr>
              <a:t>F</a:t>
            </a:r>
            <a:endParaRPr lang="zh-CN" altLang="en-US" sz="1800">
              <a:solidFill>
                <a:srgbClr val="FF0000"/>
              </a:solidFill>
              <a:latin typeface="Arial" pitchFamily="34" charset="0"/>
              <a:ea typeface="宋体" pitchFamily="2" charset="-122"/>
            </a:endParaRPr>
          </a:p>
        </p:txBody>
      </p:sp>
      <p:sp>
        <p:nvSpPr>
          <p:cNvPr id="5" name="TextBox 4"/>
          <p:cNvSpPr txBox="1">
            <a:spLocks noChangeArrowheads="1"/>
          </p:cNvSpPr>
          <p:nvPr/>
        </p:nvSpPr>
        <p:spPr bwMode="auto">
          <a:xfrm>
            <a:off x="4143375" y="1857375"/>
            <a:ext cx="285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800">
                <a:solidFill>
                  <a:srgbClr val="FF0000"/>
                </a:solidFill>
                <a:latin typeface="Arial" pitchFamily="34" charset="0"/>
                <a:ea typeface="宋体" pitchFamily="2" charset="-122"/>
              </a:rPr>
              <a:t>F</a:t>
            </a:r>
            <a:endParaRPr lang="zh-CN" altLang="en-US" sz="1800">
              <a:solidFill>
                <a:srgbClr val="FF0000"/>
              </a:solidFill>
              <a:latin typeface="Arial" pitchFamily="34" charset="0"/>
              <a:ea typeface="宋体" pitchFamily="2" charset="-122"/>
            </a:endParaRPr>
          </a:p>
        </p:txBody>
      </p:sp>
      <p:sp>
        <p:nvSpPr>
          <p:cNvPr id="6" name="TextBox 5"/>
          <p:cNvSpPr txBox="1">
            <a:spLocks noChangeArrowheads="1"/>
          </p:cNvSpPr>
          <p:nvPr/>
        </p:nvSpPr>
        <p:spPr bwMode="auto">
          <a:xfrm>
            <a:off x="4357688" y="2214563"/>
            <a:ext cx="285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800">
                <a:solidFill>
                  <a:srgbClr val="FF0000"/>
                </a:solidFill>
                <a:latin typeface="Arial" pitchFamily="34" charset="0"/>
                <a:ea typeface="宋体" pitchFamily="2" charset="-122"/>
              </a:rPr>
              <a:t>R</a:t>
            </a:r>
            <a:endParaRPr lang="zh-CN" altLang="en-US" sz="1800">
              <a:solidFill>
                <a:srgbClr val="FF0000"/>
              </a:solidFill>
              <a:latin typeface="Arial" pitchFamily="34" charset="0"/>
              <a:ea typeface="宋体" pitchFamily="2" charset="-122"/>
            </a:endParaRPr>
          </a:p>
        </p:txBody>
      </p:sp>
      <p:sp>
        <p:nvSpPr>
          <p:cNvPr id="7" name="TextBox 6"/>
          <p:cNvSpPr txBox="1">
            <a:spLocks noChangeArrowheads="1"/>
          </p:cNvSpPr>
          <p:nvPr/>
        </p:nvSpPr>
        <p:spPr bwMode="auto">
          <a:xfrm>
            <a:off x="4143375" y="2571750"/>
            <a:ext cx="285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800">
                <a:solidFill>
                  <a:srgbClr val="FF0000"/>
                </a:solidFill>
                <a:latin typeface="Arial" pitchFamily="34" charset="0"/>
                <a:ea typeface="宋体" pitchFamily="2" charset="-122"/>
              </a:rPr>
              <a:t>R</a:t>
            </a:r>
            <a:endParaRPr lang="zh-CN" altLang="en-US" sz="1800">
              <a:solidFill>
                <a:srgbClr val="FF0000"/>
              </a:solidFill>
              <a:latin typeface="Arial" pitchFamily="34" charset="0"/>
              <a:ea typeface="宋体" pitchFamily="2" charset="-122"/>
            </a:endParaRPr>
          </a:p>
        </p:txBody>
      </p:sp>
      <p:sp>
        <p:nvSpPr>
          <p:cNvPr id="8" name="TextBox 7"/>
          <p:cNvSpPr txBox="1">
            <a:spLocks noChangeArrowheads="1"/>
          </p:cNvSpPr>
          <p:nvPr/>
        </p:nvSpPr>
        <p:spPr bwMode="auto">
          <a:xfrm>
            <a:off x="3857625" y="2857500"/>
            <a:ext cx="285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800">
                <a:solidFill>
                  <a:srgbClr val="FF0000"/>
                </a:solidFill>
                <a:latin typeface="Arial" pitchFamily="34" charset="0"/>
                <a:ea typeface="宋体" pitchFamily="2" charset="-122"/>
              </a:rPr>
              <a:t>L</a:t>
            </a:r>
            <a:endParaRPr lang="zh-CN" altLang="en-US" sz="1800">
              <a:solidFill>
                <a:srgbClr val="FF0000"/>
              </a:solidFill>
              <a:latin typeface="Arial" pitchFamily="34" charset="0"/>
              <a:ea typeface="宋体" pitchFamily="2" charset="-122"/>
            </a:endParaRPr>
          </a:p>
        </p:txBody>
      </p:sp>
      <p:sp>
        <p:nvSpPr>
          <p:cNvPr id="9" name="TextBox 8"/>
          <p:cNvSpPr txBox="1">
            <a:spLocks noChangeArrowheads="1"/>
          </p:cNvSpPr>
          <p:nvPr/>
        </p:nvSpPr>
        <p:spPr bwMode="auto">
          <a:xfrm>
            <a:off x="4071938" y="3214688"/>
            <a:ext cx="285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800">
                <a:solidFill>
                  <a:srgbClr val="FF0000"/>
                </a:solidFill>
                <a:latin typeface="Arial" pitchFamily="34" charset="0"/>
                <a:ea typeface="宋体" pitchFamily="2" charset="-122"/>
              </a:rPr>
              <a:t>L</a:t>
            </a:r>
            <a:endParaRPr lang="zh-CN" altLang="en-US" sz="1800">
              <a:solidFill>
                <a:srgbClr val="FF0000"/>
              </a:solidFill>
              <a:latin typeface="Arial" pitchFamily="34" charset="0"/>
              <a:ea typeface="宋体" pitchFamily="2" charset="-122"/>
            </a:endParaRPr>
          </a:p>
        </p:txBody>
      </p:sp>
      <p:sp>
        <p:nvSpPr>
          <p:cNvPr id="11" name="TextBox 10"/>
          <p:cNvSpPr txBox="1">
            <a:spLocks noChangeArrowheads="1"/>
          </p:cNvSpPr>
          <p:nvPr/>
        </p:nvSpPr>
        <p:spPr bwMode="auto">
          <a:xfrm>
            <a:off x="3429000" y="3571875"/>
            <a:ext cx="285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800">
                <a:solidFill>
                  <a:srgbClr val="FF0000"/>
                </a:solidFill>
                <a:latin typeface="Arial" pitchFamily="34" charset="0"/>
                <a:ea typeface="宋体" pitchFamily="2" charset="-122"/>
              </a:rPr>
              <a:t>R</a:t>
            </a:r>
            <a:endParaRPr lang="zh-CN" altLang="en-US" sz="1800">
              <a:solidFill>
                <a:srgbClr val="FF0000"/>
              </a:solidFill>
              <a:latin typeface="Arial" pitchFamily="34" charset="0"/>
              <a:ea typeface="宋体" pitchFamily="2" charset="-122"/>
            </a:endParaRPr>
          </a:p>
        </p:txBody>
      </p:sp>
      <p:sp>
        <p:nvSpPr>
          <p:cNvPr id="13" name="TextBox 12"/>
          <p:cNvSpPr txBox="1">
            <a:spLocks noChangeArrowheads="1"/>
          </p:cNvSpPr>
          <p:nvPr/>
        </p:nvSpPr>
        <p:spPr bwMode="auto">
          <a:xfrm>
            <a:off x="4572000" y="3214688"/>
            <a:ext cx="285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800">
                <a:solidFill>
                  <a:srgbClr val="FF0000"/>
                </a:solidFill>
                <a:latin typeface="Arial" pitchFamily="34" charset="0"/>
                <a:ea typeface="宋体" pitchFamily="2" charset="-122"/>
              </a:rPr>
              <a:t>F</a:t>
            </a:r>
            <a:endParaRPr lang="zh-CN" altLang="en-US" sz="1800">
              <a:solidFill>
                <a:srgbClr val="FF0000"/>
              </a:solidFill>
              <a:latin typeface="Arial" pitchFamily="34" charset="0"/>
              <a:ea typeface="宋体" pitchFamily="2" charset="-122"/>
            </a:endParaRPr>
          </a:p>
        </p:txBody>
      </p:sp>
      <p:sp>
        <p:nvSpPr>
          <p:cNvPr id="14" name="TextBox 13"/>
          <p:cNvSpPr txBox="1">
            <a:spLocks noChangeArrowheads="1"/>
          </p:cNvSpPr>
          <p:nvPr/>
        </p:nvSpPr>
        <p:spPr bwMode="auto">
          <a:xfrm>
            <a:off x="4786313" y="2857500"/>
            <a:ext cx="285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800">
                <a:solidFill>
                  <a:srgbClr val="FF0000"/>
                </a:solidFill>
                <a:latin typeface="Arial" pitchFamily="34" charset="0"/>
                <a:ea typeface="宋体" pitchFamily="2" charset="-122"/>
              </a:rPr>
              <a:t>L</a:t>
            </a:r>
            <a:endParaRPr lang="zh-CN" altLang="en-US" sz="1800">
              <a:solidFill>
                <a:srgbClr val="FF0000"/>
              </a:solidFill>
              <a:latin typeface="Arial" pitchFamily="34" charset="0"/>
              <a:ea typeface="宋体" pitchFamily="2" charset="-122"/>
            </a:endParaRPr>
          </a:p>
        </p:txBody>
      </p:sp>
      <p:sp>
        <p:nvSpPr>
          <p:cNvPr id="15" name="TextBox 14"/>
          <p:cNvSpPr txBox="1">
            <a:spLocks noChangeArrowheads="1"/>
          </p:cNvSpPr>
          <p:nvPr/>
        </p:nvSpPr>
        <p:spPr bwMode="auto">
          <a:xfrm>
            <a:off x="4786313" y="2214563"/>
            <a:ext cx="285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800">
                <a:solidFill>
                  <a:srgbClr val="FF0000"/>
                </a:solidFill>
                <a:latin typeface="Arial" pitchFamily="34" charset="0"/>
                <a:ea typeface="宋体" pitchFamily="2" charset="-122"/>
              </a:rPr>
              <a:t>F</a:t>
            </a:r>
            <a:endParaRPr lang="zh-CN" altLang="en-US" sz="1800">
              <a:solidFill>
                <a:srgbClr val="FF0000"/>
              </a:solidFill>
              <a:latin typeface="Arial" pitchFamily="34" charset="0"/>
              <a:ea typeface="宋体" pitchFamily="2" charset="-122"/>
            </a:endParaRPr>
          </a:p>
        </p:txBody>
      </p:sp>
      <p:sp>
        <p:nvSpPr>
          <p:cNvPr id="16" name="TextBox 15"/>
          <p:cNvSpPr txBox="1">
            <a:spLocks noChangeArrowheads="1"/>
          </p:cNvSpPr>
          <p:nvPr/>
        </p:nvSpPr>
        <p:spPr bwMode="auto">
          <a:xfrm>
            <a:off x="5000625" y="1928813"/>
            <a:ext cx="285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800">
                <a:solidFill>
                  <a:srgbClr val="FF0000"/>
                </a:solidFill>
                <a:latin typeface="Arial" pitchFamily="34" charset="0"/>
                <a:ea typeface="宋体" pitchFamily="2" charset="-122"/>
              </a:rPr>
              <a:t>R</a:t>
            </a:r>
            <a:endParaRPr lang="zh-CN" altLang="en-US" sz="1800">
              <a:solidFill>
                <a:srgbClr val="FF0000"/>
              </a:solidFill>
              <a:latin typeface="Arial" pitchFamily="34" charset="0"/>
              <a:ea typeface="宋体" pitchFamily="2" charset="-122"/>
            </a:endParaRPr>
          </a:p>
        </p:txBody>
      </p:sp>
      <p:sp>
        <p:nvSpPr>
          <p:cNvPr id="17" name="TextBox 16"/>
          <p:cNvSpPr txBox="1">
            <a:spLocks noChangeArrowheads="1"/>
          </p:cNvSpPr>
          <p:nvPr/>
        </p:nvSpPr>
        <p:spPr bwMode="auto">
          <a:xfrm>
            <a:off x="5286375" y="2214563"/>
            <a:ext cx="285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800">
                <a:solidFill>
                  <a:srgbClr val="FF0000"/>
                </a:solidFill>
                <a:latin typeface="Arial" pitchFamily="34" charset="0"/>
                <a:ea typeface="宋体" pitchFamily="2" charset="-122"/>
              </a:rPr>
              <a:t>R</a:t>
            </a:r>
            <a:endParaRPr lang="zh-CN" altLang="en-US" sz="1800">
              <a:solidFill>
                <a:srgbClr val="FF0000"/>
              </a:solidFill>
              <a:latin typeface="Arial" pitchFamily="34" charset="0"/>
              <a:ea typeface="宋体" pitchFamily="2" charset="-122"/>
            </a:endParaRPr>
          </a:p>
        </p:txBody>
      </p:sp>
      <p:sp>
        <p:nvSpPr>
          <p:cNvPr id="18" name="TextBox 17"/>
          <p:cNvSpPr txBox="1">
            <a:spLocks noChangeArrowheads="1"/>
          </p:cNvSpPr>
          <p:nvPr/>
        </p:nvSpPr>
        <p:spPr bwMode="auto">
          <a:xfrm>
            <a:off x="5286375" y="2857500"/>
            <a:ext cx="285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800">
                <a:solidFill>
                  <a:srgbClr val="FF0000"/>
                </a:solidFill>
                <a:latin typeface="Arial" pitchFamily="34" charset="0"/>
                <a:ea typeface="宋体" pitchFamily="2" charset="-122"/>
              </a:rPr>
              <a:t>F</a:t>
            </a:r>
            <a:endParaRPr lang="zh-CN" altLang="en-US" sz="1800">
              <a:solidFill>
                <a:srgbClr val="FF0000"/>
              </a:solidFill>
              <a:latin typeface="Arial" pitchFamily="34" charset="0"/>
              <a:ea typeface="宋体" pitchFamily="2" charset="-122"/>
            </a:endParaRPr>
          </a:p>
        </p:txBody>
      </p:sp>
      <p:sp>
        <p:nvSpPr>
          <p:cNvPr id="19" name="TextBox 18"/>
          <p:cNvSpPr txBox="1">
            <a:spLocks noChangeArrowheads="1"/>
          </p:cNvSpPr>
          <p:nvPr/>
        </p:nvSpPr>
        <p:spPr bwMode="auto">
          <a:xfrm>
            <a:off x="5286375" y="3571875"/>
            <a:ext cx="285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800">
                <a:solidFill>
                  <a:srgbClr val="FF0000"/>
                </a:solidFill>
                <a:latin typeface="Arial" pitchFamily="34" charset="0"/>
                <a:ea typeface="宋体" pitchFamily="2" charset="-122"/>
              </a:rPr>
              <a:t>F</a:t>
            </a:r>
            <a:endParaRPr lang="zh-CN" altLang="en-US" sz="1800">
              <a:solidFill>
                <a:srgbClr val="FF0000"/>
              </a:solidFill>
              <a:latin typeface="Arial" pitchFamily="34" charset="0"/>
              <a:ea typeface="宋体" pitchFamily="2" charset="-122"/>
            </a:endParaRPr>
          </a:p>
        </p:txBody>
      </p:sp>
      <p:sp>
        <p:nvSpPr>
          <p:cNvPr id="20" name="TextBox 19"/>
          <p:cNvSpPr txBox="1">
            <a:spLocks noChangeArrowheads="1"/>
          </p:cNvSpPr>
          <p:nvPr/>
        </p:nvSpPr>
        <p:spPr bwMode="auto">
          <a:xfrm>
            <a:off x="5000625" y="3857625"/>
            <a:ext cx="285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800">
                <a:solidFill>
                  <a:srgbClr val="FF0000"/>
                </a:solidFill>
                <a:latin typeface="Arial" pitchFamily="34" charset="0"/>
                <a:ea typeface="宋体" pitchFamily="2" charset="-122"/>
              </a:rPr>
              <a:t>R</a:t>
            </a:r>
            <a:endParaRPr lang="zh-CN" altLang="en-US" sz="1800">
              <a:solidFill>
                <a:srgbClr val="FF0000"/>
              </a:solidFill>
              <a:latin typeface="Arial" pitchFamily="34" charset="0"/>
              <a:ea typeface="宋体" pitchFamily="2" charset="-122"/>
            </a:endParaRPr>
          </a:p>
        </p:txBody>
      </p:sp>
      <p:sp>
        <p:nvSpPr>
          <p:cNvPr id="21" name="TextBox 20"/>
          <p:cNvSpPr txBox="1">
            <a:spLocks noChangeArrowheads="1"/>
          </p:cNvSpPr>
          <p:nvPr/>
        </p:nvSpPr>
        <p:spPr bwMode="auto">
          <a:xfrm>
            <a:off x="4572000" y="3857625"/>
            <a:ext cx="285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800">
                <a:solidFill>
                  <a:srgbClr val="FF0000"/>
                </a:solidFill>
                <a:latin typeface="Arial" pitchFamily="34" charset="0"/>
                <a:ea typeface="宋体" pitchFamily="2" charset="-122"/>
              </a:rPr>
              <a:t>F</a:t>
            </a:r>
            <a:endParaRPr lang="zh-CN" altLang="en-US" sz="1800">
              <a:solidFill>
                <a:srgbClr val="FF0000"/>
              </a:solidFill>
              <a:latin typeface="Arial" pitchFamily="34" charset="0"/>
              <a:ea typeface="宋体" pitchFamily="2" charset="-122"/>
            </a:endParaRPr>
          </a:p>
        </p:txBody>
      </p:sp>
      <p:sp>
        <p:nvSpPr>
          <p:cNvPr id="22" name="TextBox 21"/>
          <p:cNvSpPr txBox="1">
            <a:spLocks noChangeArrowheads="1"/>
          </p:cNvSpPr>
          <p:nvPr/>
        </p:nvSpPr>
        <p:spPr bwMode="auto">
          <a:xfrm>
            <a:off x="4071938" y="3857625"/>
            <a:ext cx="285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800">
                <a:solidFill>
                  <a:srgbClr val="FF0000"/>
                </a:solidFill>
                <a:latin typeface="Arial" pitchFamily="34" charset="0"/>
                <a:ea typeface="宋体" pitchFamily="2" charset="-122"/>
              </a:rPr>
              <a:t>F</a:t>
            </a:r>
            <a:endParaRPr lang="zh-CN" altLang="en-US" sz="1800">
              <a:solidFill>
                <a:srgbClr val="FF0000"/>
              </a:solidFill>
              <a:latin typeface="Arial" pitchFamily="34" charset="0"/>
              <a:ea typeface="宋体" pitchFamily="2" charset="-122"/>
            </a:endParaRPr>
          </a:p>
        </p:txBody>
      </p:sp>
      <p:sp>
        <p:nvSpPr>
          <p:cNvPr id="23" name="TextBox 22"/>
          <p:cNvSpPr txBox="1">
            <a:spLocks noChangeArrowheads="1"/>
          </p:cNvSpPr>
          <p:nvPr/>
        </p:nvSpPr>
        <p:spPr bwMode="auto">
          <a:xfrm>
            <a:off x="3643313" y="3857625"/>
            <a:ext cx="285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800">
                <a:solidFill>
                  <a:srgbClr val="FF0000"/>
                </a:solidFill>
                <a:latin typeface="Arial" pitchFamily="34" charset="0"/>
                <a:ea typeface="宋体" pitchFamily="2" charset="-122"/>
              </a:rPr>
              <a:t>F</a:t>
            </a:r>
            <a:endParaRPr lang="zh-CN" altLang="en-US" sz="1800">
              <a:solidFill>
                <a:srgbClr val="FF0000"/>
              </a:solidFill>
              <a:latin typeface="Arial" pitchFamily="34" charset="0"/>
              <a:ea typeface="宋体" pitchFamily="2" charset="-122"/>
            </a:endParaRPr>
          </a:p>
        </p:txBody>
      </p:sp>
      <p:sp>
        <p:nvSpPr>
          <p:cNvPr id="24" name="TextBox 23"/>
          <p:cNvSpPr txBox="1">
            <a:spLocks noChangeArrowheads="1"/>
          </p:cNvSpPr>
          <p:nvPr/>
        </p:nvSpPr>
        <p:spPr bwMode="auto">
          <a:xfrm>
            <a:off x="3429000" y="2857500"/>
            <a:ext cx="285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800">
                <a:solidFill>
                  <a:srgbClr val="FF0000"/>
                </a:solidFill>
                <a:latin typeface="Arial" pitchFamily="34" charset="0"/>
                <a:ea typeface="宋体" pitchFamily="2" charset="-122"/>
              </a:rPr>
              <a:t>F</a:t>
            </a:r>
            <a:endParaRPr lang="zh-CN" altLang="en-US" sz="1800">
              <a:solidFill>
                <a:srgbClr val="FF0000"/>
              </a:solidFill>
              <a:latin typeface="Arial" pitchFamily="34" charset="0"/>
              <a:ea typeface="宋体" pitchFamily="2" charset="-122"/>
            </a:endParaRPr>
          </a:p>
        </p:txBody>
      </p:sp>
    </p:spTree>
    <p:extLst>
      <p:ext uri="{BB962C8B-B14F-4D97-AF65-F5344CB8AC3E}">
        <p14:creationId xmlns:p14="http://schemas.microsoft.com/office/powerpoint/2010/main" val="35506809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par>
                          <p:cTn id="8" fill="hold" nodeType="afterGroup">
                            <p:stCondLst>
                              <p:cond delay="500"/>
                            </p:stCondLst>
                            <p:childTnLst>
                              <p:par>
                                <p:cTn id="9" presetID="5" presetClass="entr" presetSubtype="10" fill="hold" grpId="0" nodeType="afterEffect">
                                  <p:stCondLst>
                                    <p:cond delay="5000"/>
                                  </p:stCondLst>
                                  <p:childTnLst>
                                    <p:set>
                                      <p:cBhvr>
                                        <p:cTn id="10" dur="1" fill="hold">
                                          <p:stCondLst>
                                            <p:cond delay="0"/>
                                          </p:stCondLst>
                                        </p:cTn>
                                        <p:tgtEl>
                                          <p:spTgt spid="5"/>
                                        </p:tgtEl>
                                        <p:attrNameLst>
                                          <p:attrName>style.visibility</p:attrName>
                                        </p:attrNameLst>
                                      </p:cBhvr>
                                      <p:to>
                                        <p:strVal val="visible"/>
                                      </p:to>
                                    </p:set>
                                    <p:animEffect transition="in" filter="checkerboard(across)">
                                      <p:cBhvr>
                                        <p:cTn id="11" dur="500"/>
                                        <p:tgtEl>
                                          <p:spTgt spid="5"/>
                                        </p:tgtEl>
                                      </p:cBhvr>
                                    </p:animEffect>
                                  </p:childTnLst>
                                </p:cTn>
                              </p:par>
                            </p:childTnLst>
                          </p:cTn>
                        </p:par>
                        <p:par>
                          <p:cTn id="12" fill="hold" nodeType="afterGroup">
                            <p:stCondLst>
                              <p:cond delay="6000"/>
                            </p:stCondLst>
                            <p:childTnLst>
                              <p:par>
                                <p:cTn id="13" presetID="5" presetClass="entr" presetSubtype="10" fill="hold" grpId="0" nodeType="afterEffect">
                                  <p:stCondLst>
                                    <p:cond delay="5000"/>
                                  </p:stCondLst>
                                  <p:childTnLst>
                                    <p:set>
                                      <p:cBhvr>
                                        <p:cTn id="14" dur="1" fill="hold">
                                          <p:stCondLst>
                                            <p:cond delay="0"/>
                                          </p:stCondLst>
                                        </p:cTn>
                                        <p:tgtEl>
                                          <p:spTgt spid="6"/>
                                        </p:tgtEl>
                                        <p:attrNameLst>
                                          <p:attrName>style.visibility</p:attrName>
                                        </p:attrNameLst>
                                      </p:cBhvr>
                                      <p:to>
                                        <p:strVal val="visible"/>
                                      </p:to>
                                    </p:set>
                                    <p:animEffect transition="in" filter="checkerboard(across)">
                                      <p:cBhvr>
                                        <p:cTn id="15" dur="500"/>
                                        <p:tgtEl>
                                          <p:spTgt spid="6"/>
                                        </p:tgtEl>
                                      </p:cBhvr>
                                    </p:animEffect>
                                  </p:childTnLst>
                                </p:cTn>
                              </p:par>
                            </p:childTnLst>
                          </p:cTn>
                        </p:par>
                        <p:par>
                          <p:cTn id="16" fill="hold" nodeType="afterGroup">
                            <p:stCondLst>
                              <p:cond delay="11500"/>
                            </p:stCondLst>
                            <p:childTnLst>
                              <p:par>
                                <p:cTn id="17" presetID="5" presetClass="entr" presetSubtype="10" fill="hold" grpId="0" nodeType="afterEffect">
                                  <p:stCondLst>
                                    <p:cond delay="5000"/>
                                  </p:stCondLst>
                                  <p:childTnLst>
                                    <p:set>
                                      <p:cBhvr>
                                        <p:cTn id="18" dur="1" fill="hold">
                                          <p:stCondLst>
                                            <p:cond delay="0"/>
                                          </p:stCondLst>
                                        </p:cTn>
                                        <p:tgtEl>
                                          <p:spTgt spid="7"/>
                                        </p:tgtEl>
                                        <p:attrNameLst>
                                          <p:attrName>style.visibility</p:attrName>
                                        </p:attrNameLst>
                                      </p:cBhvr>
                                      <p:to>
                                        <p:strVal val="visible"/>
                                      </p:to>
                                    </p:set>
                                    <p:animEffect transition="in" filter="checkerboard(across)">
                                      <p:cBhvr>
                                        <p:cTn id="19" dur="500"/>
                                        <p:tgtEl>
                                          <p:spTgt spid="7"/>
                                        </p:tgtEl>
                                      </p:cBhvr>
                                    </p:animEffect>
                                  </p:childTnLst>
                                </p:cTn>
                              </p:par>
                            </p:childTnLst>
                          </p:cTn>
                        </p:par>
                        <p:par>
                          <p:cTn id="20" fill="hold" nodeType="afterGroup">
                            <p:stCondLst>
                              <p:cond delay="17000"/>
                            </p:stCondLst>
                            <p:childTnLst>
                              <p:par>
                                <p:cTn id="21" presetID="5" presetClass="entr" presetSubtype="10" fill="hold" grpId="0" nodeType="afterEffect">
                                  <p:stCondLst>
                                    <p:cond delay="5000"/>
                                  </p:stCondLst>
                                  <p:childTnLst>
                                    <p:set>
                                      <p:cBhvr>
                                        <p:cTn id="22" dur="1" fill="hold">
                                          <p:stCondLst>
                                            <p:cond delay="0"/>
                                          </p:stCondLst>
                                        </p:cTn>
                                        <p:tgtEl>
                                          <p:spTgt spid="8"/>
                                        </p:tgtEl>
                                        <p:attrNameLst>
                                          <p:attrName>style.visibility</p:attrName>
                                        </p:attrNameLst>
                                      </p:cBhvr>
                                      <p:to>
                                        <p:strVal val="visible"/>
                                      </p:to>
                                    </p:set>
                                    <p:animEffect transition="in" filter="checkerboard(across)">
                                      <p:cBhvr>
                                        <p:cTn id="23" dur="500"/>
                                        <p:tgtEl>
                                          <p:spTgt spid="8"/>
                                        </p:tgtEl>
                                      </p:cBhvr>
                                    </p:animEffect>
                                  </p:childTnLst>
                                </p:cTn>
                              </p:par>
                            </p:childTnLst>
                          </p:cTn>
                        </p:par>
                        <p:par>
                          <p:cTn id="24" fill="hold" nodeType="afterGroup">
                            <p:stCondLst>
                              <p:cond delay="22500"/>
                            </p:stCondLst>
                            <p:childTnLst>
                              <p:par>
                                <p:cTn id="25" presetID="5" presetClass="entr" presetSubtype="10" fill="hold" grpId="0" nodeType="afterEffect">
                                  <p:stCondLst>
                                    <p:cond delay="2000"/>
                                  </p:stCondLst>
                                  <p:childTnLst>
                                    <p:set>
                                      <p:cBhvr>
                                        <p:cTn id="26" dur="1" fill="hold">
                                          <p:stCondLst>
                                            <p:cond delay="0"/>
                                          </p:stCondLst>
                                        </p:cTn>
                                        <p:tgtEl>
                                          <p:spTgt spid="9"/>
                                        </p:tgtEl>
                                        <p:attrNameLst>
                                          <p:attrName>style.visibility</p:attrName>
                                        </p:attrNameLst>
                                      </p:cBhvr>
                                      <p:to>
                                        <p:strVal val="visible"/>
                                      </p:to>
                                    </p:set>
                                    <p:animEffect transition="in" filter="checkerboard(across)">
                                      <p:cBhvr>
                                        <p:cTn id="27" dur="500"/>
                                        <p:tgtEl>
                                          <p:spTgt spid="9"/>
                                        </p:tgtEl>
                                      </p:cBhvr>
                                    </p:animEffect>
                                  </p:childTnLst>
                                </p:cTn>
                              </p:par>
                            </p:childTnLst>
                          </p:cTn>
                        </p:par>
                        <p:par>
                          <p:cTn id="28" fill="hold" nodeType="afterGroup">
                            <p:stCondLst>
                              <p:cond delay="25000"/>
                            </p:stCondLst>
                            <p:childTnLst>
                              <p:par>
                                <p:cTn id="29" presetID="5" presetClass="entr" presetSubtype="10" fill="hold" grpId="0" nodeType="afterEffect">
                                  <p:stCondLst>
                                    <p:cond delay="2000"/>
                                  </p:stCondLst>
                                  <p:childTnLst>
                                    <p:set>
                                      <p:cBhvr>
                                        <p:cTn id="30" dur="1" fill="hold">
                                          <p:stCondLst>
                                            <p:cond delay="0"/>
                                          </p:stCondLst>
                                        </p:cTn>
                                        <p:tgtEl>
                                          <p:spTgt spid="13"/>
                                        </p:tgtEl>
                                        <p:attrNameLst>
                                          <p:attrName>style.visibility</p:attrName>
                                        </p:attrNameLst>
                                      </p:cBhvr>
                                      <p:to>
                                        <p:strVal val="visible"/>
                                      </p:to>
                                    </p:set>
                                    <p:animEffect transition="in" filter="checkerboard(across)">
                                      <p:cBhvr>
                                        <p:cTn id="31" dur="500"/>
                                        <p:tgtEl>
                                          <p:spTgt spid="13"/>
                                        </p:tgtEl>
                                      </p:cBhvr>
                                    </p:animEffect>
                                  </p:childTnLst>
                                </p:cTn>
                              </p:par>
                            </p:childTnLst>
                          </p:cTn>
                        </p:par>
                        <p:par>
                          <p:cTn id="32" fill="hold" nodeType="afterGroup">
                            <p:stCondLst>
                              <p:cond delay="27500"/>
                            </p:stCondLst>
                            <p:childTnLst>
                              <p:par>
                                <p:cTn id="33" presetID="5" presetClass="entr" presetSubtype="10" fill="hold" grpId="0" nodeType="afterEffect">
                                  <p:stCondLst>
                                    <p:cond delay="2000"/>
                                  </p:stCondLst>
                                  <p:childTnLst>
                                    <p:set>
                                      <p:cBhvr>
                                        <p:cTn id="34" dur="1" fill="hold">
                                          <p:stCondLst>
                                            <p:cond delay="0"/>
                                          </p:stCondLst>
                                        </p:cTn>
                                        <p:tgtEl>
                                          <p:spTgt spid="14"/>
                                        </p:tgtEl>
                                        <p:attrNameLst>
                                          <p:attrName>style.visibility</p:attrName>
                                        </p:attrNameLst>
                                      </p:cBhvr>
                                      <p:to>
                                        <p:strVal val="visible"/>
                                      </p:to>
                                    </p:set>
                                    <p:animEffect transition="in" filter="checkerboard(across)">
                                      <p:cBhvr>
                                        <p:cTn id="35" dur="500"/>
                                        <p:tgtEl>
                                          <p:spTgt spid="14"/>
                                        </p:tgtEl>
                                      </p:cBhvr>
                                    </p:animEffect>
                                  </p:childTnLst>
                                </p:cTn>
                              </p:par>
                            </p:childTnLst>
                          </p:cTn>
                        </p:par>
                        <p:par>
                          <p:cTn id="36" fill="hold" nodeType="afterGroup">
                            <p:stCondLst>
                              <p:cond delay="30000"/>
                            </p:stCondLst>
                            <p:childTnLst>
                              <p:par>
                                <p:cTn id="37" presetID="5" presetClass="entr" presetSubtype="10" fill="hold" grpId="0" nodeType="afterEffect">
                                  <p:stCondLst>
                                    <p:cond delay="2000"/>
                                  </p:stCondLst>
                                  <p:childTnLst>
                                    <p:set>
                                      <p:cBhvr>
                                        <p:cTn id="38" dur="1" fill="hold">
                                          <p:stCondLst>
                                            <p:cond delay="0"/>
                                          </p:stCondLst>
                                        </p:cTn>
                                        <p:tgtEl>
                                          <p:spTgt spid="15"/>
                                        </p:tgtEl>
                                        <p:attrNameLst>
                                          <p:attrName>style.visibility</p:attrName>
                                        </p:attrNameLst>
                                      </p:cBhvr>
                                      <p:to>
                                        <p:strVal val="visible"/>
                                      </p:to>
                                    </p:set>
                                    <p:animEffect transition="in" filter="checkerboard(across)">
                                      <p:cBhvr>
                                        <p:cTn id="39" dur="500"/>
                                        <p:tgtEl>
                                          <p:spTgt spid="15"/>
                                        </p:tgtEl>
                                      </p:cBhvr>
                                    </p:animEffect>
                                  </p:childTnLst>
                                </p:cTn>
                              </p:par>
                            </p:childTnLst>
                          </p:cTn>
                        </p:par>
                        <p:par>
                          <p:cTn id="40" fill="hold" nodeType="afterGroup">
                            <p:stCondLst>
                              <p:cond delay="32500"/>
                            </p:stCondLst>
                            <p:childTnLst>
                              <p:par>
                                <p:cTn id="41" presetID="5" presetClass="entr" presetSubtype="10" fill="hold" grpId="0" nodeType="afterEffect">
                                  <p:stCondLst>
                                    <p:cond delay="2000"/>
                                  </p:stCondLst>
                                  <p:childTnLst>
                                    <p:set>
                                      <p:cBhvr>
                                        <p:cTn id="42" dur="1" fill="hold">
                                          <p:stCondLst>
                                            <p:cond delay="0"/>
                                          </p:stCondLst>
                                        </p:cTn>
                                        <p:tgtEl>
                                          <p:spTgt spid="16"/>
                                        </p:tgtEl>
                                        <p:attrNameLst>
                                          <p:attrName>style.visibility</p:attrName>
                                        </p:attrNameLst>
                                      </p:cBhvr>
                                      <p:to>
                                        <p:strVal val="visible"/>
                                      </p:to>
                                    </p:set>
                                    <p:animEffect transition="in" filter="checkerboard(across)">
                                      <p:cBhvr>
                                        <p:cTn id="43" dur="500"/>
                                        <p:tgtEl>
                                          <p:spTgt spid="16"/>
                                        </p:tgtEl>
                                      </p:cBhvr>
                                    </p:animEffect>
                                  </p:childTnLst>
                                </p:cTn>
                              </p:par>
                            </p:childTnLst>
                          </p:cTn>
                        </p:par>
                        <p:par>
                          <p:cTn id="44" fill="hold" nodeType="afterGroup">
                            <p:stCondLst>
                              <p:cond delay="35000"/>
                            </p:stCondLst>
                            <p:childTnLst>
                              <p:par>
                                <p:cTn id="45" presetID="5" presetClass="entr" presetSubtype="10" fill="hold" grpId="0" nodeType="afterEffect">
                                  <p:stCondLst>
                                    <p:cond delay="2000"/>
                                  </p:stCondLst>
                                  <p:childTnLst>
                                    <p:set>
                                      <p:cBhvr>
                                        <p:cTn id="46" dur="1" fill="hold">
                                          <p:stCondLst>
                                            <p:cond delay="0"/>
                                          </p:stCondLst>
                                        </p:cTn>
                                        <p:tgtEl>
                                          <p:spTgt spid="17"/>
                                        </p:tgtEl>
                                        <p:attrNameLst>
                                          <p:attrName>style.visibility</p:attrName>
                                        </p:attrNameLst>
                                      </p:cBhvr>
                                      <p:to>
                                        <p:strVal val="visible"/>
                                      </p:to>
                                    </p:set>
                                    <p:animEffect transition="in" filter="checkerboard(across)">
                                      <p:cBhvr>
                                        <p:cTn id="47" dur="500"/>
                                        <p:tgtEl>
                                          <p:spTgt spid="17"/>
                                        </p:tgtEl>
                                      </p:cBhvr>
                                    </p:animEffect>
                                  </p:childTnLst>
                                </p:cTn>
                              </p:par>
                            </p:childTnLst>
                          </p:cTn>
                        </p:par>
                        <p:par>
                          <p:cTn id="48" fill="hold" nodeType="afterGroup">
                            <p:stCondLst>
                              <p:cond delay="37500"/>
                            </p:stCondLst>
                            <p:childTnLst>
                              <p:par>
                                <p:cTn id="49" presetID="5" presetClass="entr" presetSubtype="10" fill="hold" grpId="0" nodeType="afterEffect">
                                  <p:stCondLst>
                                    <p:cond delay="2000"/>
                                  </p:stCondLst>
                                  <p:childTnLst>
                                    <p:set>
                                      <p:cBhvr>
                                        <p:cTn id="50" dur="1" fill="hold">
                                          <p:stCondLst>
                                            <p:cond delay="0"/>
                                          </p:stCondLst>
                                        </p:cTn>
                                        <p:tgtEl>
                                          <p:spTgt spid="18"/>
                                        </p:tgtEl>
                                        <p:attrNameLst>
                                          <p:attrName>style.visibility</p:attrName>
                                        </p:attrNameLst>
                                      </p:cBhvr>
                                      <p:to>
                                        <p:strVal val="visible"/>
                                      </p:to>
                                    </p:set>
                                    <p:animEffect transition="in" filter="checkerboard(across)">
                                      <p:cBhvr>
                                        <p:cTn id="51" dur="500"/>
                                        <p:tgtEl>
                                          <p:spTgt spid="18"/>
                                        </p:tgtEl>
                                      </p:cBhvr>
                                    </p:animEffect>
                                  </p:childTnLst>
                                </p:cTn>
                              </p:par>
                            </p:childTnLst>
                          </p:cTn>
                        </p:par>
                        <p:par>
                          <p:cTn id="52" fill="hold" nodeType="afterGroup">
                            <p:stCondLst>
                              <p:cond delay="40000"/>
                            </p:stCondLst>
                            <p:childTnLst>
                              <p:par>
                                <p:cTn id="53" presetID="5" presetClass="entr" presetSubtype="10" fill="hold" grpId="0" nodeType="afterEffect">
                                  <p:stCondLst>
                                    <p:cond delay="2000"/>
                                  </p:stCondLst>
                                  <p:childTnLst>
                                    <p:set>
                                      <p:cBhvr>
                                        <p:cTn id="54" dur="1" fill="hold">
                                          <p:stCondLst>
                                            <p:cond delay="0"/>
                                          </p:stCondLst>
                                        </p:cTn>
                                        <p:tgtEl>
                                          <p:spTgt spid="19"/>
                                        </p:tgtEl>
                                        <p:attrNameLst>
                                          <p:attrName>style.visibility</p:attrName>
                                        </p:attrNameLst>
                                      </p:cBhvr>
                                      <p:to>
                                        <p:strVal val="visible"/>
                                      </p:to>
                                    </p:set>
                                    <p:animEffect transition="in" filter="checkerboard(across)">
                                      <p:cBhvr>
                                        <p:cTn id="55" dur="500"/>
                                        <p:tgtEl>
                                          <p:spTgt spid="19"/>
                                        </p:tgtEl>
                                      </p:cBhvr>
                                    </p:animEffect>
                                  </p:childTnLst>
                                </p:cTn>
                              </p:par>
                            </p:childTnLst>
                          </p:cTn>
                        </p:par>
                        <p:par>
                          <p:cTn id="56" fill="hold" nodeType="afterGroup">
                            <p:stCondLst>
                              <p:cond delay="42500"/>
                            </p:stCondLst>
                            <p:childTnLst>
                              <p:par>
                                <p:cTn id="57" presetID="5" presetClass="entr" presetSubtype="10" fill="hold" grpId="0" nodeType="afterEffect">
                                  <p:stCondLst>
                                    <p:cond delay="2000"/>
                                  </p:stCondLst>
                                  <p:childTnLst>
                                    <p:set>
                                      <p:cBhvr>
                                        <p:cTn id="58" dur="1" fill="hold">
                                          <p:stCondLst>
                                            <p:cond delay="0"/>
                                          </p:stCondLst>
                                        </p:cTn>
                                        <p:tgtEl>
                                          <p:spTgt spid="20"/>
                                        </p:tgtEl>
                                        <p:attrNameLst>
                                          <p:attrName>style.visibility</p:attrName>
                                        </p:attrNameLst>
                                      </p:cBhvr>
                                      <p:to>
                                        <p:strVal val="visible"/>
                                      </p:to>
                                    </p:set>
                                    <p:animEffect transition="in" filter="checkerboard(across)">
                                      <p:cBhvr>
                                        <p:cTn id="59" dur="500"/>
                                        <p:tgtEl>
                                          <p:spTgt spid="20"/>
                                        </p:tgtEl>
                                      </p:cBhvr>
                                    </p:animEffect>
                                  </p:childTnLst>
                                </p:cTn>
                              </p:par>
                            </p:childTnLst>
                          </p:cTn>
                        </p:par>
                        <p:par>
                          <p:cTn id="60" fill="hold" nodeType="afterGroup">
                            <p:stCondLst>
                              <p:cond delay="45000"/>
                            </p:stCondLst>
                            <p:childTnLst>
                              <p:par>
                                <p:cTn id="61" presetID="5" presetClass="entr" presetSubtype="10" fill="hold" grpId="0" nodeType="afterEffect">
                                  <p:stCondLst>
                                    <p:cond delay="2000"/>
                                  </p:stCondLst>
                                  <p:childTnLst>
                                    <p:set>
                                      <p:cBhvr>
                                        <p:cTn id="62" dur="1" fill="hold">
                                          <p:stCondLst>
                                            <p:cond delay="0"/>
                                          </p:stCondLst>
                                        </p:cTn>
                                        <p:tgtEl>
                                          <p:spTgt spid="21"/>
                                        </p:tgtEl>
                                        <p:attrNameLst>
                                          <p:attrName>style.visibility</p:attrName>
                                        </p:attrNameLst>
                                      </p:cBhvr>
                                      <p:to>
                                        <p:strVal val="visible"/>
                                      </p:to>
                                    </p:set>
                                    <p:animEffect transition="in" filter="checkerboard(across)">
                                      <p:cBhvr>
                                        <p:cTn id="63" dur="500"/>
                                        <p:tgtEl>
                                          <p:spTgt spid="21"/>
                                        </p:tgtEl>
                                      </p:cBhvr>
                                    </p:animEffect>
                                  </p:childTnLst>
                                </p:cTn>
                              </p:par>
                            </p:childTnLst>
                          </p:cTn>
                        </p:par>
                        <p:par>
                          <p:cTn id="64" fill="hold" nodeType="afterGroup">
                            <p:stCondLst>
                              <p:cond delay="47500"/>
                            </p:stCondLst>
                            <p:childTnLst>
                              <p:par>
                                <p:cTn id="65" presetID="5" presetClass="entr" presetSubtype="10" fill="hold" grpId="0" nodeType="afterEffect">
                                  <p:stCondLst>
                                    <p:cond delay="2000"/>
                                  </p:stCondLst>
                                  <p:childTnLst>
                                    <p:set>
                                      <p:cBhvr>
                                        <p:cTn id="66" dur="1" fill="hold">
                                          <p:stCondLst>
                                            <p:cond delay="0"/>
                                          </p:stCondLst>
                                        </p:cTn>
                                        <p:tgtEl>
                                          <p:spTgt spid="22"/>
                                        </p:tgtEl>
                                        <p:attrNameLst>
                                          <p:attrName>style.visibility</p:attrName>
                                        </p:attrNameLst>
                                      </p:cBhvr>
                                      <p:to>
                                        <p:strVal val="visible"/>
                                      </p:to>
                                    </p:set>
                                    <p:animEffect transition="in" filter="checkerboard(across)">
                                      <p:cBhvr>
                                        <p:cTn id="67" dur="500"/>
                                        <p:tgtEl>
                                          <p:spTgt spid="22"/>
                                        </p:tgtEl>
                                      </p:cBhvr>
                                    </p:animEffect>
                                  </p:childTnLst>
                                </p:cTn>
                              </p:par>
                            </p:childTnLst>
                          </p:cTn>
                        </p:par>
                        <p:par>
                          <p:cTn id="68" fill="hold" nodeType="afterGroup">
                            <p:stCondLst>
                              <p:cond delay="50000"/>
                            </p:stCondLst>
                            <p:childTnLst>
                              <p:par>
                                <p:cTn id="69" presetID="5" presetClass="entr" presetSubtype="10" fill="hold" grpId="0" nodeType="afterEffect">
                                  <p:stCondLst>
                                    <p:cond delay="2000"/>
                                  </p:stCondLst>
                                  <p:childTnLst>
                                    <p:set>
                                      <p:cBhvr>
                                        <p:cTn id="70" dur="1" fill="hold">
                                          <p:stCondLst>
                                            <p:cond delay="0"/>
                                          </p:stCondLst>
                                        </p:cTn>
                                        <p:tgtEl>
                                          <p:spTgt spid="23"/>
                                        </p:tgtEl>
                                        <p:attrNameLst>
                                          <p:attrName>style.visibility</p:attrName>
                                        </p:attrNameLst>
                                      </p:cBhvr>
                                      <p:to>
                                        <p:strVal val="visible"/>
                                      </p:to>
                                    </p:set>
                                    <p:animEffect transition="in" filter="checkerboard(across)">
                                      <p:cBhvr>
                                        <p:cTn id="71" dur="500"/>
                                        <p:tgtEl>
                                          <p:spTgt spid="23"/>
                                        </p:tgtEl>
                                      </p:cBhvr>
                                    </p:animEffect>
                                  </p:childTnLst>
                                </p:cTn>
                              </p:par>
                            </p:childTnLst>
                          </p:cTn>
                        </p:par>
                        <p:par>
                          <p:cTn id="72" fill="hold" nodeType="afterGroup">
                            <p:stCondLst>
                              <p:cond delay="52500"/>
                            </p:stCondLst>
                            <p:childTnLst>
                              <p:par>
                                <p:cTn id="73" presetID="5" presetClass="entr" presetSubtype="10" fill="hold" grpId="0" nodeType="afterEffect">
                                  <p:stCondLst>
                                    <p:cond delay="2000"/>
                                  </p:stCondLst>
                                  <p:childTnLst>
                                    <p:set>
                                      <p:cBhvr>
                                        <p:cTn id="74" dur="1" fill="hold">
                                          <p:stCondLst>
                                            <p:cond delay="0"/>
                                          </p:stCondLst>
                                        </p:cTn>
                                        <p:tgtEl>
                                          <p:spTgt spid="11"/>
                                        </p:tgtEl>
                                        <p:attrNameLst>
                                          <p:attrName>style.visibility</p:attrName>
                                        </p:attrNameLst>
                                      </p:cBhvr>
                                      <p:to>
                                        <p:strVal val="visible"/>
                                      </p:to>
                                    </p:set>
                                    <p:animEffect transition="in" filter="checkerboard(across)">
                                      <p:cBhvr>
                                        <p:cTn id="75" dur="500"/>
                                        <p:tgtEl>
                                          <p:spTgt spid="11"/>
                                        </p:tgtEl>
                                      </p:cBhvr>
                                    </p:animEffect>
                                  </p:childTnLst>
                                </p:cTn>
                              </p:par>
                            </p:childTnLst>
                          </p:cTn>
                        </p:par>
                        <p:par>
                          <p:cTn id="76" fill="hold" nodeType="afterGroup">
                            <p:stCondLst>
                              <p:cond delay="55000"/>
                            </p:stCondLst>
                            <p:childTnLst>
                              <p:par>
                                <p:cTn id="77" presetID="5" presetClass="entr" presetSubtype="10" fill="hold" grpId="0" nodeType="afterEffect">
                                  <p:stCondLst>
                                    <p:cond delay="2000"/>
                                  </p:stCondLst>
                                  <p:childTnLst>
                                    <p:set>
                                      <p:cBhvr>
                                        <p:cTn id="78" dur="1" fill="hold">
                                          <p:stCondLst>
                                            <p:cond delay="0"/>
                                          </p:stCondLst>
                                        </p:cTn>
                                        <p:tgtEl>
                                          <p:spTgt spid="24"/>
                                        </p:tgtEl>
                                        <p:attrNameLst>
                                          <p:attrName>style.visibility</p:attrName>
                                        </p:attrNameLst>
                                      </p:cBhvr>
                                      <p:to>
                                        <p:strVal val="visible"/>
                                      </p:to>
                                    </p:set>
                                    <p:animEffect transition="in" filter="checkerboard(across)">
                                      <p:cBhvr>
                                        <p:cTn id="79" dur="500"/>
                                        <p:tgtEl>
                                          <p:spTgt spid="24"/>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8" presetClass="entr" presetSubtype="6" fill="hold" nodeType="clickEffect">
                                  <p:stCondLst>
                                    <p:cond delay="1000"/>
                                  </p:stCondLst>
                                  <p:childTnLst>
                                    <p:set>
                                      <p:cBhvr>
                                        <p:cTn id="83" dur="1" fill="hold">
                                          <p:stCondLst>
                                            <p:cond delay="0"/>
                                          </p:stCondLst>
                                        </p:cTn>
                                        <p:tgtEl>
                                          <p:spTgt spid="22530">
                                            <p:txEl>
                                              <p:pRg st="9" end="9"/>
                                            </p:txEl>
                                          </p:spTgt>
                                        </p:tgtEl>
                                        <p:attrNameLst>
                                          <p:attrName>style.visibility</p:attrName>
                                        </p:attrNameLst>
                                      </p:cBhvr>
                                      <p:to>
                                        <p:strVal val="visible"/>
                                      </p:to>
                                    </p:set>
                                    <p:animEffect transition="in" filter="strips(downRight)">
                                      <p:cBhvr>
                                        <p:cTn id="84" dur="500"/>
                                        <p:tgtEl>
                                          <p:spTgt spid="2253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1" grpId="0"/>
      <p:bldP spid="13" grpId="0"/>
      <p:bldP spid="14" grpId="0"/>
      <p:bldP spid="15" grpId="0"/>
      <p:bldP spid="16" grpId="0"/>
      <p:bldP spid="17" grpId="0"/>
      <p:bldP spid="18" grpId="0"/>
      <p:bldP spid="19" grpId="0"/>
      <p:bldP spid="20" grpId="0"/>
      <p:bldP spid="21" grpId="0"/>
      <p:bldP spid="22" grpId="0"/>
      <p:bldP spid="23" grpId="0"/>
      <p:bldP spid="2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内容占位符 1"/>
          <p:cNvSpPr>
            <a:spLocks noGrp="1"/>
          </p:cNvSpPr>
          <p:nvPr>
            <p:ph idx="1"/>
          </p:nvPr>
        </p:nvSpPr>
        <p:spPr>
          <a:xfrm>
            <a:off x="357188" y="342900"/>
            <a:ext cx="8229600" cy="1928813"/>
          </a:xfrm>
        </p:spPr>
        <p:txBody>
          <a:bodyPr/>
          <a:lstStyle/>
          <a:p>
            <a:pPr eaLnBrk="1" hangingPunct="1">
              <a:lnSpc>
                <a:spcPct val="110000"/>
              </a:lnSpc>
              <a:spcBef>
                <a:spcPts val="100"/>
              </a:spcBef>
            </a:pPr>
            <a:r>
              <a:rPr lang="en-US" altLang="zh-CN" sz="2400">
                <a:latin typeface="宋体" pitchFamily="2" charset="-122"/>
                <a:ea typeface="宋体" pitchFamily="2" charset="-122"/>
                <a:sym typeface="Wingdings" pitchFamily="2" charset="2"/>
              </a:rPr>
              <a:t>  </a:t>
            </a:r>
            <a:r>
              <a:rPr lang="en-US" altLang="zh-CN" sz="2000">
                <a:latin typeface="Arial" pitchFamily="34" charset="0"/>
                <a:ea typeface="宋体" pitchFamily="2" charset="-122"/>
                <a:sym typeface="Wingdings" pitchFamily="2" charset="2"/>
              </a:rPr>
              <a:t>7.7  </a:t>
            </a:r>
            <a:r>
              <a:rPr lang="zh-CN" altLang="en-US" sz="2000">
                <a:latin typeface="Arial" pitchFamily="34" charset="0"/>
                <a:ea typeface="宋体" pitchFamily="2" charset="-122"/>
                <a:sym typeface="Wingdings" pitchFamily="2" charset="2"/>
              </a:rPr>
              <a:t>在优先排序表示法中用 </a:t>
            </a:r>
            <a:r>
              <a:rPr lang="en-US" altLang="zh-CN" sz="2000">
                <a:latin typeface="Arial" pitchFamily="34" charset="0"/>
                <a:ea typeface="宋体" pitchFamily="2" charset="-122"/>
                <a:sym typeface="Wingdings" pitchFamily="2" charset="2"/>
              </a:rPr>
              <a:t>L </a:t>
            </a:r>
            <a:r>
              <a:rPr lang="zh-CN" altLang="en-US" sz="2000">
                <a:latin typeface="Arial" pitchFamily="34" charset="0"/>
                <a:ea typeface="宋体" pitchFamily="2" charset="-122"/>
                <a:sym typeface="Wingdings" pitchFamily="2" charset="2"/>
              </a:rPr>
              <a:t>表示左，</a:t>
            </a:r>
            <a:r>
              <a:rPr lang="en-US" altLang="zh-CN" sz="2000">
                <a:latin typeface="Arial" pitchFamily="34" charset="0"/>
                <a:ea typeface="宋体" pitchFamily="2" charset="-122"/>
                <a:sym typeface="Wingdings" pitchFamily="2" charset="2"/>
              </a:rPr>
              <a:t>R </a:t>
            </a:r>
            <a:r>
              <a:rPr lang="zh-CN" altLang="en-US" sz="2000">
                <a:latin typeface="Arial" pitchFamily="34" charset="0"/>
                <a:ea typeface="宋体" pitchFamily="2" charset="-122"/>
                <a:sym typeface="Wingdings" pitchFamily="2" charset="2"/>
              </a:rPr>
              <a:t>表示右，</a:t>
            </a:r>
            <a:r>
              <a:rPr lang="en-US" altLang="zh-CN" sz="2000">
                <a:latin typeface="Arial" pitchFamily="34" charset="0"/>
                <a:ea typeface="宋体" pitchFamily="2" charset="-122"/>
                <a:sym typeface="Wingdings" pitchFamily="2" charset="2"/>
              </a:rPr>
              <a:t>F</a:t>
            </a:r>
            <a:r>
              <a:rPr lang="zh-CN" altLang="en-US" sz="2000">
                <a:latin typeface="Arial" pitchFamily="34" charset="0"/>
                <a:ea typeface="宋体" pitchFamily="2" charset="-122"/>
                <a:sym typeface="Wingdings" pitchFamily="2" charset="2"/>
              </a:rPr>
              <a:t>表示向前。如果用这一表示法表示出了一个二维</a:t>
            </a:r>
            <a:r>
              <a:rPr lang="en-US" altLang="zh-CN" sz="2000">
                <a:latin typeface="Arial" pitchFamily="34" charset="0"/>
                <a:ea typeface="宋体" pitchFamily="2" charset="-122"/>
                <a:sym typeface="Wingdings" pitchFamily="2" charset="2"/>
              </a:rPr>
              <a:t>H-P</a:t>
            </a:r>
            <a:r>
              <a:rPr lang="zh-CN" altLang="en-US" sz="2000">
                <a:latin typeface="Arial" pitchFamily="34" charset="0"/>
                <a:ea typeface="宋体" pitchFamily="2" charset="-122"/>
                <a:sym typeface="Wingdings" pitchFamily="2" charset="2"/>
              </a:rPr>
              <a:t>模型</a:t>
            </a:r>
            <a:r>
              <a:rPr lang="en-US" altLang="zh-CN" sz="2000">
                <a:latin typeface="Arial" pitchFamily="34" charset="0"/>
                <a:ea typeface="宋体" pitchFamily="2" charset="-122"/>
                <a:sym typeface="Wingdings" pitchFamily="2" charset="2"/>
              </a:rPr>
              <a:t>: (FLR),(RFL),(LFR),(LRF),(LFR),(LFR),(LFR),(LFR), (LRF), (LFR), (LRF),(LFR)</a:t>
            </a:r>
            <a:r>
              <a:rPr lang="zh-CN" altLang="en-US" sz="2000">
                <a:latin typeface="Arial" pitchFamily="34" charset="0"/>
                <a:ea typeface="宋体" pitchFamily="2" charset="-122"/>
                <a:sym typeface="Wingdings" pitchFamily="2" charset="2"/>
              </a:rPr>
              <a:t>，并假设所有的残基都是极性的，试画出这个表示法所表示的二维</a:t>
            </a:r>
            <a:r>
              <a:rPr lang="en-US" altLang="zh-CN" sz="2000">
                <a:latin typeface="Arial" pitchFamily="34" charset="0"/>
                <a:ea typeface="宋体" pitchFamily="2" charset="-122"/>
                <a:sym typeface="Wingdings" pitchFamily="2" charset="2"/>
              </a:rPr>
              <a:t>H-P</a:t>
            </a:r>
            <a:r>
              <a:rPr lang="zh-CN" altLang="en-US" sz="2000">
                <a:latin typeface="Arial" pitchFamily="34" charset="0"/>
                <a:ea typeface="宋体" pitchFamily="2" charset="-122"/>
                <a:sym typeface="Wingdings" pitchFamily="2" charset="2"/>
              </a:rPr>
              <a:t>模型的构象。</a:t>
            </a:r>
            <a:endParaRPr lang="en-US" altLang="zh-CN" sz="2400">
              <a:sym typeface="Wingdings" pitchFamily="2" charset="2"/>
            </a:endParaRPr>
          </a:p>
          <a:p>
            <a:pPr eaLnBrk="1" hangingPunct="1"/>
            <a:endParaRPr lang="en-US" altLang="zh-CN" sz="2400">
              <a:sym typeface="Wingdings" pitchFamily="2" charset="2"/>
            </a:endParaRPr>
          </a:p>
          <a:p>
            <a:pPr eaLnBrk="1" hangingPunct="1">
              <a:buFont typeface="Wingdings 3" pitchFamily="18" charset="2"/>
              <a:buNone/>
            </a:pPr>
            <a:endParaRPr lang="en-US" altLang="zh-CN" sz="2400">
              <a:sym typeface="Wingdings" pitchFamily="2" charset="2"/>
            </a:endParaRPr>
          </a:p>
        </p:txBody>
      </p:sp>
      <p:grpSp>
        <p:nvGrpSpPr>
          <p:cNvPr id="32771" name="Group 17"/>
          <p:cNvGrpSpPr>
            <a:grpSpLocks/>
          </p:cNvGrpSpPr>
          <p:nvPr/>
        </p:nvGrpSpPr>
        <p:grpSpPr bwMode="auto">
          <a:xfrm>
            <a:off x="827088" y="2276475"/>
            <a:ext cx="3571875" cy="3094038"/>
            <a:chOff x="1791" y="1839"/>
            <a:chExt cx="2250" cy="1949"/>
          </a:xfrm>
        </p:grpSpPr>
        <p:pic>
          <p:nvPicPr>
            <p:cNvPr id="32773" name="图片 3" descr="7.7.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1" y="1933"/>
              <a:ext cx="2250" cy="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Text Box 5"/>
            <p:cNvSpPr txBox="1">
              <a:spLocks noChangeArrowheads="1"/>
            </p:cNvSpPr>
            <p:nvPr/>
          </p:nvSpPr>
          <p:spPr bwMode="auto">
            <a:xfrm>
              <a:off x="2822" y="2383"/>
              <a:ext cx="21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2000">
                  <a:solidFill>
                    <a:srgbClr val="F63804"/>
                  </a:solidFill>
                  <a:latin typeface="Arial" pitchFamily="34" charset="0"/>
                  <a:ea typeface="宋体" pitchFamily="2" charset="-122"/>
                </a:rPr>
                <a:t>F</a:t>
              </a:r>
            </a:p>
          </p:txBody>
        </p:sp>
        <p:sp>
          <p:nvSpPr>
            <p:cNvPr id="32775" name="Text Box 6"/>
            <p:cNvSpPr txBox="1">
              <a:spLocks noChangeArrowheads="1"/>
            </p:cNvSpPr>
            <p:nvPr/>
          </p:nvSpPr>
          <p:spPr bwMode="auto">
            <a:xfrm>
              <a:off x="2922" y="2655"/>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2000">
                  <a:solidFill>
                    <a:srgbClr val="F63804"/>
                  </a:solidFill>
                  <a:latin typeface="Arial" pitchFamily="34" charset="0"/>
                  <a:ea typeface="宋体" pitchFamily="2" charset="-122"/>
                </a:rPr>
                <a:t>R</a:t>
              </a:r>
            </a:p>
          </p:txBody>
        </p:sp>
        <p:sp>
          <p:nvSpPr>
            <p:cNvPr id="32776" name="Text Box 7"/>
            <p:cNvSpPr txBox="1">
              <a:spLocks noChangeArrowheads="1"/>
            </p:cNvSpPr>
            <p:nvPr/>
          </p:nvSpPr>
          <p:spPr bwMode="auto">
            <a:xfrm>
              <a:off x="3185" y="2847"/>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2000">
                  <a:solidFill>
                    <a:srgbClr val="F63804"/>
                  </a:solidFill>
                  <a:latin typeface="Arial" pitchFamily="34" charset="0"/>
                  <a:ea typeface="宋体" pitchFamily="2" charset="-122"/>
                </a:rPr>
                <a:t>L</a:t>
              </a:r>
            </a:p>
          </p:txBody>
        </p:sp>
        <p:sp>
          <p:nvSpPr>
            <p:cNvPr id="32777" name="Text Box 8"/>
            <p:cNvSpPr txBox="1">
              <a:spLocks noChangeArrowheads="1"/>
            </p:cNvSpPr>
            <p:nvPr/>
          </p:nvSpPr>
          <p:spPr bwMode="auto">
            <a:xfrm>
              <a:off x="3288" y="2643"/>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2000">
                  <a:solidFill>
                    <a:srgbClr val="F63804"/>
                  </a:solidFill>
                  <a:latin typeface="Arial" pitchFamily="34" charset="0"/>
                  <a:ea typeface="宋体" pitchFamily="2" charset="-122"/>
                </a:rPr>
                <a:t>L</a:t>
              </a:r>
            </a:p>
          </p:txBody>
        </p:sp>
        <p:sp>
          <p:nvSpPr>
            <p:cNvPr id="32778" name="Text Box 9"/>
            <p:cNvSpPr txBox="1">
              <a:spLocks noChangeArrowheads="1"/>
            </p:cNvSpPr>
            <p:nvPr/>
          </p:nvSpPr>
          <p:spPr bwMode="auto">
            <a:xfrm>
              <a:off x="3288" y="2144"/>
              <a:ext cx="21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2000">
                  <a:solidFill>
                    <a:srgbClr val="F63804"/>
                  </a:solidFill>
                  <a:latin typeface="Arial" pitchFamily="34" charset="0"/>
                  <a:ea typeface="宋体" pitchFamily="2" charset="-122"/>
                </a:rPr>
                <a:t>F</a:t>
              </a:r>
            </a:p>
          </p:txBody>
        </p:sp>
        <p:sp>
          <p:nvSpPr>
            <p:cNvPr id="32779" name="Text Box 10"/>
            <p:cNvSpPr txBox="1">
              <a:spLocks noChangeArrowheads="1"/>
            </p:cNvSpPr>
            <p:nvPr/>
          </p:nvSpPr>
          <p:spPr bwMode="auto">
            <a:xfrm>
              <a:off x="3152" y="1845"/>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2000">
                  <a:solidFill>
                    <a:srgbClr val="F63804"/>
                  </a:solidFill>
                  <a:latin typeface="Arial" pitchFamily="34" charset="0"/>
                  <a:ea typeface="宋体" pitchFamily="2" charset="-122"/>
                </a:rPr>
                <a:t>L</a:t>
              </a:r>
            </a:p>
          </p:txBody>
        </p:sp>
        <p:sp>
          <p:nvSpPr>
            <p:cNvPr id="32780" name="Text Box 11"/>
            <p:cNvSpPr txBox="1">
              <a:spLocks noChangeArrowheads="1"/>
            </p:cNvSpPr>
            <p:nvPr/>
          </p:nvSpPr>
          <p:spPr bwMode="auto">
            <a:xfrm>
              <a:off x="2822" y="1848"/>
              <a:ext cx="21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2000">
                  <a:solidFill>
                    <a:srgbClr val="F63804"/>
                  </a:solidFill>
                  <a:latin typeface="Arial" pitchFamily="34" charset="0"/>
                  <a:ea typeface="宋体" pitchFamily="2" charset="-122"/>
                </a:rPr>
                <a:t>F</a:t>
              </a:r>
            </a:p>
          </p:txBody>
        </p:sp>
        <p:sp>
          <p:nvSpPr>
            <p:cNvPr id="32781" name="Text Box 12"/>
            <p:cNvSpPr txBox="1">
              <a:spLocks noChangeArrowheads="1"/>
            </p:cNvSpPr>
            <p:nvPr/>
          </p:nvSpPr>
          <p:spPr bwMode="auto">
            <a:xfrm>
              <a:off x="2504" y="1839"/>
              <a:ext cx="21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2000">
                  <a:solidFill>
                    <a:srgbClr val="F63804"/>
                  </a:solidFill>
                  <a:latin typeface="Arial" pitchFamily="34" charset="0"/>
                  <a:ea typeface="宋体" pitchFamily="2" charset="-122"/>
                </a:rPr>
                <a:t>F</a:t>
              </a:r>
            </a:p>
          </p:txBody>
        </p:sp>
        <p:sp>
          <p:nvSpPr>
            <p:cNvPr id="32782" name="Text Box 13"/>
            <p:cNvSpPr txBox="1">
              <a:spLocks noChangeArrowheads="1"/>
            </p:cNvSpPr>
            <p:nvPr/>
          </p:nvSpPr>
          <p:spPr bwMode="auto">
            <a:xfrm>
              <a:off x="2232" y="2202"/>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2000">
                  <a:solidFill>
                    <a:srgbClr val="F63804"/>
                  </a:solidFill>
                  <a:latin typeface="Arial" pitchFamily="34" charset="0"/>
                  <a:ea typeface="宋体" pitchFamily="2" charset="-122"/>
                </a:rPr>
                <a:t>L</a:t>
              </a:r>
            </a:p>
          </p:txBody>
        </p:sp>
        <p:sp>
          <p:nvSpPr>
            <p:cNvPr id="32783" name="Text Box 14"/>
            <p:cNvSpPr txBox="1">
              <a:spLocks noChangeArrowheads="1"/>
            </p:cNvSpPr>
            <p:nvPr/>
          </p:nvSpPr>
          <p:spPr bwMode="auto">
            <a:xfrm>
              <a:off x="2245" y="2750"/>
              <a:ext cx="18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50000"/>
                </a:spcBef>
                <a:buClrTx/>
                <a:buSzTx/>
                <a:buFontTx/>
                <a:buNone/>
              </a:pPr>
              <a:r>
                <a:rPr lang="en-US" altLang="zh-CN" sz="2000">
                  <a:solidFill>
                    <a:srgbClr val="F63804"/>
                  </a:solidFill>
                  <a:latin typeface="Arial" pitchFamily="34" charset="0"/>
                  <a:ea typeface="宋体" pitchFamily="2" charset="-122"/>
                </a:rPr>
                <a:t>F</a:t>
              </a:r>
            </a:p>
          </p:txBody>
        </p:sp>
        <p:sp>
          <p:nvSpPr>
            <p:cNvPr id="32784" name="Text Box 15"/>
            <p:cNvSpPr txBox="1">
              <a:spLocks noChangeArrowheads="1"/>
            </p:cNvSpPr>
            <p:nvPr/>
          </p:nvSpPr>
          <p:spPr bwMode="auto">
            <a:xfrm>
              <a:off x="2504" y="2882"/>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50000"/>
                </a:spcBef>
                <a:buClrTx/>
                <a:buSzTx/>
                <a:buFontTx/>
                <a:buNone/>
              </a:pPr>
              <a:r>
                <a:rPr lang="en-US" altLang="zh-CN" sz="2000">
                  <a:solidFill>
                    <a:srgbClr val="F63804"/>
                  </a:solidFill>
                  <a:latin typeface="Arial" pitchFamily="34" charset="0"/>
                  <a:ea typeface="宋体" pitchFamily="2" charset="-122"/>
                </a:rPr>
                <a:t>L</a:t>
              </a:r>
            </a:p>
          </p:txBody>
        </p:sp>
        <p:sp>
          <p:nvSpPr>
            <p:cNvPr id="32785" name="Text Box 16"/>
            <p:cNvSpPr txBox="1">
              <a:spLocks noChangeArrowheads="1"/>
            </p:cNvSpPr>
            <p:nvPr/>
          </p:nvSpPr>
          <p:spPr bwMode="auto">
            <a:xfrm>
              <a:off x="2595" y="3200"/>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50000"/>
                </a:spcBef>
                <a:buClrTx/>
                <a:buSzTx/>
                <a:buFontTx/>
                <a:buNone/>
              </a:pPr>
              <a:r>
                <a:rPr lang="en-US" altLang="zh-CN" sz="2000">
                  <a:solidFill>
                    <a:srgbClr val="F63804"/>
                  </a:solidFill>
                  <a:latin typeface="Arial" pitchFamily="34" charset="0"/>
                  <a:ea typeface="宋体" pitchFamily="2" charset="-122"/>
                </a:rPr>
                <a:t>R</a:t>
              </a:r>
            </a:p>
          </p:txBody>
        </p:sp>
      </p:grpSp>
      <p:sp>
        <p:nvSpPr>
          <p:cNvPr id="32772" name="Text Box 21"/>
          <p:cNvSpPr txBox="1">
            <a:spLocks noChangeArrowheads="1"/>
          </p:cNvSpPr>
          <p:nvPr/>
        </p:nvSpPr>
        <p:spPr bwMode="auto">
          <a:xfrm>
            <a:off x="3132138" y="5013325"/>
            <a:ext cx="53276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50000"/>
              </a:spcBef>
              <a:buClrTx/>
              <a:buSzTx/>
              <a:buFontTx/>
              <a:buNone/>
            </a:pPr>
            <a:r>
              <a:rPr lang="en-US" altLang="zh-CN" sz="2000">
                <a:latin typeface="Arial" pitchFamily="34" charset="0"/>
                <a:ea typeface="宋体" pitchFamily="2" charset="-122"/>
                <a:sym typeface="Wingdings" pitchFamily="2" charset="2"/>
              </a:rPr>
              <a:t>(</a:t>
            </a:r>
            <a:r>
              <a:rPr lang="en-US" altLang="zh-CN" sz="2000" u="sng">
                <a:solidFill>
                  <a:srgbClr val="3366CC"/>
                </a:solidFill>
                <a:latin typeface="Arial" pitchFamily="34" charset="0"/>
                <a:ea typeface="宋体" pitchFamily="2" charset="-122"/>
                <a:sym typeface="Wingdings" pitchFamily="2" charset="2"/>
              </a:rPr>
              <a:t>F</a:t>
            </a:r>
            <a:r>
              <a:rPr lang="en-US" altLang="zh-CN" sz="2000">
                <a:latin typeface="Arial" pitchFamily="34" charset="0"/>
                <a:ea typeface="宋体" pitchFamily="2" charset="-122"/>
                <a:sym typeface="Wingdings" pitchFamily="2" charset="2"/>
              </a:rPr>
              <a:t>LR),(</a:t>
            </a:r>
            <a:r>
              <a:rPr lang="en-US" altLang="zh-CN" sz="2000" u="sng">
                <a:solidFill>
                  <a:srgbClr val="3366CC"/>
                </a:solidFill>
                <a:latin typeface="Arial" pitchFamily="34" charset="0"/>
                <a:ea typeface="宋体" pitchFamily="2" charset="-122"/>
                <a:sym typeface="Wingdings" pitchFamily="2" charset="2"/>
              </a:rPr>
              <a:t>R</a:t>
            </a:r>
            <a:r>
              <a:rPr lang="en-US" altLang="zh-CN" sz="2000">
                <a:latin typeface="Arial" pitchFamily="34" charset="0"/>
                <a:ea typeface="宋体" pitchFamily="2" charset="-122"/>
                <a:sym typeface="Wingdings" pitchFamily="2" charset="2"/>
              </a:rPr>
              <a:t>FL),(</a:t>
            </a:r>
            <a:r>
              <a:rPr lang="en-US" altLang="zh-CN" sz="2000" u="sng">
                <a:solidFill>
                  <a:srgbClr val="3366CC"/>
                </a:solidFill>
                <a:latin typeface="Arial" pitchFamily="34" charset="0"/>
                <a:ea typeface="宋体" pitchFamily="2" charset="-122"/>
                <a:sym typeface="Wingdings" pitchFamily="2" charset="2"/>
              </a:rPr>
              <a:t>L</a:t>
            </a:r>
            <a:r>
              <a:rPr lang="en-US" altLang="zh-CN" sz="2000">
                <a:latin typeface="Arial" pitchFamily="34" charset="0"/>
                <a:ea typeface="宋体" pitchFamily="2" charset="-122"/>
                <a:sym typeface="Wingdings" pitchFamily="2" charset="2"/>
              </a:rPr>
              <a:t>FR),(</a:t>
            </a:r>
            <a:r>
              <a:rPr lang="en-US" altLang="zh-CN" sz="2000" u="sng">
                <a:solidFill>
                  <a:srgbClr val="3366CC"/>
                </a:solidFill>
                <a:latin typeface="Arial" pitchFamily="34" charset="0"/>
                <a:ea typeface="宋体" pitchFamily="2" charset="-122"/>
                <a:sym typeface="Wingdings" pitchFamily="2" charset="2"/>
              </a:rPr>
              <a:t>L</a:t>
            </a:r>
            <a:r>
              <a:rPr lang="en-US" altLang="zh-CN" sz="2000">
                <a:latin typeface="Arial" pitchFamily="34" charset="0"/>
                <a:ea typeface="宋体" pitchFamily="2" charset="-122"/>
                <a:sym typeface="Wingdings" pitchFamily="2" charset="2"/>
              </a:rPr>
              <a:t>RF),(L</a:t>
            </a:r>
            <a:r>
              <a:rPr lang="en-US" altLang="zh-CN" sz="2000" u="sng">
                <a:solidFill>
                  <a:srgbClr val="3366CC"/>
                </a:solidFill>
                <a:latin typeface="Arial" pitchFamily="34" charset="0"/>
                <a:ea typeface="宋体" pitchFamily="2" charset="-122"/>
                <a:sym typeface="Wingdings" pitchFamily="2" charset="2"/>
              </a:rPr>
              <a:t>F</a:t>
            </a:r>
            <a:r>
              <a:rPr lang="en-US" altLang="zh-CN" sz="2000">
                <a:latin typeface="Arial" pitchFamily="34" charset="0"/>
                <a:ea typeface="宋体" pitchFamily="2" charset="-122"/>
                <a:sym typeface="Wingdings" pitchFamily="2" charset="2"/>
              </a:rPr>
              <a:t>R),(</a:t>
            </a:r>
            <a:r>
              <a:rPr lang="en-US" altLang="zh-CN" sz="2000" u="sng">
                <a:solidFill>
                  <a:srgbClr val="3366CC"/>
                </a:solidFill>
                <a:latin typeface="Arial" pitchFamily="34" charset="0"/>
                <a:ea typeface="宋体" pitchFamily="2" charset="-122"/>
                <a:sym typeface="Wingdings" pitchFamily="2" charset="2"/>
              </a:rPr>
              <a:t>L</a:t>
            </a:r>
            <a:r>
              <a:rPr lang="en-US" altLang="zh-CN" sz="2000">
                <a:latin typeface="Arial" pitchFamily="34" charset="0"/>
                <a:ea typeface="宋体" pitchFamily="2" charset="-122"/>
                <a:sym typeface="Wingdings" pitchFamily="2" charset="2"/>
              </a:rPr>
              <a:t>FR), (L</a:t>
            </a:r>
            <a:r>
              <a:rPr lang="en-US" altLang="zh-CN" sz="2000" u="sng">
                <a:solidFill>
                  <a:srgbClr val="3366CC"/>
                </a:solidFill>
                <a:latin typeface="Arial" pitchFamily="34" charset="0"/>
                <a:ea typeface="宋体" pitchFamily="2" charset="-122"/>
                <a:sym typeface="Wingdings" pitchFamily="2" charset="2"/>
              </a:rPr>
              <a:t>F</a:t>
            </a:r>
            <a:r>
              <a:rPr lang="en-US" altLang="zh-CN" sz="2000">
                <a:latin typeface="Arial" pitchFamily="34" charset="0"/>
                <a:ea typeface="宋体" pitchFamily="2" charset="-122"/>
                <a:sym typeface="Wingdings" pitchFamily="2" charset="2"/>
              </a:rPr>
              <a:t>R),(L</a:t>
            </a:r>
            <a:r>
              <a:rPr lang="en-US" altLang="zh-CN" sz="2000" u="sng">
                <a:solidFill>
                  <a:srgbClr val="3366CC"/>
                </a:solidFill>
                <a:latin typeface="Arial" pitchFamily="34" charset="0"/>
                <a:ea typeface="宋体" pitchFamily="2" charset="-122"/>
                <a:sym typeface="Wingdings" pitchFamily="2" charset="2"/>
              </a:rPr>
              <a:t>F</a:t>
            </a:r>
            <a:r>
              <a:rPr lang="en-US" altLang="zh-CN" sz="2000">
                <a:latin typeface="Arial" pitchFamily="34" charset="0"/>
                <a:ea typeface="宋体" pitchFamily="2" charset="-122"/>
                <a:sym typeface="Wingdings" pitchFamily="2" charset="2"/>
              </a:rPr>
              <a:t>R), (</a:t>
            </a:r>
            <a:r>
              <a:rPr lang="en-US" altLang="zh-CN" sz="2000" u="sng">
                <a:solidFill>
                  <a:srgbClr val="3366CC"/>
                </a:solidFill>
                <a:latin typeface="Arial" pitchFamily="34" charset="0"/>
                <a:ea typeface="宋体" pitchFamily="2" charset="-122"/>
                <a:sym typeface="Wingdings" pitchFamily="2" charset="2"/>
              </a:rPr>
              <a:t>L</a:t>
            </a:r>
            <a:r>
              <a:rPr lang="en-US" altLang="zh-CN" sz="2000">
                <a:latin typeface="Arial" pitchFamily="34" charset="0"/>
                <a:ea typeface="宋体" pitchFamily="2" charset="-122"/>
                <a:sym typeface="Wingdings" pitchFamily="2" charset="2"/>
              </a:rPr>
              <a:t>RF), (L</a:t>
            </a:r>
            <a:r>
              <a:rPr lang="en-US" altLang="zh-CN" sz="2000" u="sng">
                <a:latin typeface="Arial" pitchFamily="34" charset="0"/>
                <a:ea typeface="宋体" pitchFamily="2" charset="-122"/>
                <a:sym typeface="Wingdings" pitchFamily="2" charset="2"/>
              </a:rPr>
              <a:t>F</a:t>
            </a:r>
            <a:r>
              <a:rPr lang="en-US" altLang="zh-CN" sz="2000">
                <a:latin typeface="Arial" pitchFamily="34" charset="0"/>
                <a:ea typeface="宋体" pitchFamily="2" charset="-122"/>
                <a:sym typeface="Wingdings" pitchFamily="2" charset="2"/>
              </a:rPr>
              <a:t>R), (</a:t>
            </a:r>
            <a:r>
              <a:rPr lang="en-US" altLang="zh-CN" sz="2000" u="sng">
                <a:solidFill>
                  <a:srgbClr val="3366CC"/>
                </a:solidFill>
                <a:latin typeface="Arial" pitchFamily="34" charset="0"/>
                <a:ea typeface="宋体" pitchFamily="2" charset="-122"/>
                <a:sym typeface="Wingdings" pitchFamily="2" charset="2"/>
              </a:rPr>
              <a:t>L</a:t>
            </a:r>
            <a:r>
              <a:rPr lang="en-US" altLang="zh-CN" sz="2000">
                <a:latin typeface="Arial" pitchFamily="34" charset="0"/>
                <a:ea typeface="宋体" pitchFamily="2" charset="-122"/>
                <a:sym typeface="Wingdings" pitchFamily="2" charset="2"/>
              </a:rPr>
              <a:t>RF),(LF</a:t>
            </a:r>
            <a:r>
              <a:rPr lang="en-US" altLang="zh-CN" sz="2000" u="sng">
                <a:solidFill>
                  <a:srgbClr val="3366CC"/>
                </a:solidFill>
                <a:latin typeface="Arial" pitchFamily="34" charset="0"/>
                <a:ea typeface="宋体" pitchFamily="2" charset="-122"/>
                <a:sym typeface="Wingdings" pitchFamily="2" charset="2"/>
              </a:rPr>
              <a:t>R</a:t>
            </a:r>
            <a:r>
              <a:rPr lang="en-US" altLang="zh-CN" sz="2000">
                <a:latin typeface="Arial" pitchFamily="34" charset="0"/>
                <a:ea typeface="宋体" pitchFamily="2" charset="-122"/>
                <a:sym typeface="Wingdings" pitchFamily="2" charset="2"/>
              </a:rPr>
              <a:t>)</a:t>
            </a:r>
            <a:r>
              <a:rPr lang="zh-CN" altLang="en-US" sz="2000">
                <a:latin typeface="Arial" pitchFamily="34" charset="0"/>
                <a:ea typeface="宋体" pitchFamily="2" charset="-122"/>
                <a:sym typeface="Wingdings" pitchFamily="2" charset="2"/>
              </a:rPr>
              <a:t>，</a:t>
            </a:r>
          </a:p>
        </p:txBody>
      </p:sp>
    </p:spTree>
    <p:extLst>
      <p:ext uri="{BB962C8B-B14F-4D97-AF65-F5344CB8AC3E}">
        <p14:creationId xmlns:p14="http://schemas.microsoft.com/office/powerpoint/2010/main" val="343469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FED0EB5-15C6-4121-AE80-D9733777E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97135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AC98A18-5789-432E-AB11-034EC7F16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496560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lnDef>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Concourse</Template>
  <TotalTime>2985</TotalTime>
  <Words>2455</Words>
  <Application>Microsoft Office PowerPoint</Application>
  <PresentationFormat>全屏显示(4:3)</PresentationFormat>
  <Paragraphs>427</Paragraphs>
  <Slides>79</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79</vt:i4>
      </vt:variant>
    </vt:vector>
  </HeadingPairs>
  <TitlesOfParts>
    <vt:vector size="88" baseType="lpstr">
      <vt:lpstr>Arial Unicode MS</vt:lpstr>
      <vt:lpstr>宋体</vt:lpstr>
      <vt:lpstr>Arial</vt:lpstr>
      <vt:lpstr>Calibri</vt:lpstr>
      <vt:lpstr>Lucida Sans Unicode</vt:lpstr>
      <vt:lpstr>Verdana</vt:lpstr>
      <vt:lpstr>Wingdings 2</vt:lpstr>
      <vt:lpstr>Wingdings 3</vt:lpstr>
      <vt:lpstr>聚合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思考题</vt:lpstr>
      <vt:lpstr>PowerPoint 演示文稿</vt:lpstr>
      <vt:lpstr>PowerPoint 演示文稿</vt:lpstr>
      <vt:lpstr>PowerPoint 演示文稿</vt:lpstr>
      <vt:lpstr>PowerPoint 演示文稿</vt:lpstr>
      <vt:lpstr>PowerPoint 演示文稿</vt:lpstr>
      <vt:lpstr>第6章 基因组学和基因识别</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第7章 蛋白质和RNA结构预测 </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分子生物学和生物化学</dc:title>
  <dc:creator>Yan</dc:creator>
  <cp:lastModifiedBy>gao shining</cp:lastModifiedBy>
  <cp:revision>356</cp:revision>
  <dcterms:modified xsi:type="dcterms:W3CDTF">2019-12-06T08:22:06Z</dcterms:modified>
</cp:coreProperties>
</file>